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71" r:id="rId16"/>
    <p:sldId id="275" r:id="rId17"/>
    <p:sldId id="272" r:id="rId18"/>
    <p:sldId id="273"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6" r:id="rId47"/>
    <p:sldId id="307" r:id="rId48"/>
    <p:sldId id="304" r:id="rId49"/>
    <p:sldId id="308" r:id="rId50"/>
    <p:sldId id="305" r:id="rId51"/>
    <p:sldId id="309" r:id="rId52"/>
    <p:sldId id="310" r:id="rId53"/>
    <p:sldId id="311" r:id="rId54"/>
    <p:sldId id="312" r:id="rId55"/>
    <p:sldId id="315" r:id="rId56"/>
    <p:sldId id="313" r:id="rId57"/>
    <p:sldId id="314" r:id="rId58"/>
    <p:sldId id="316" r:id="rId59"/>
    <p:sldId id="317" r:id="rId60"/>
    <p:sldId id="318" r:id="rId61"/>
    <p:sldId id="320" r:id="rId62"/>
    <p:sldId id="319" r:id="rId63"/>
    <p:sldId id="321" r:id="rId64"/>
    <p:sldId id="322" r:id="rId65"/>
    <p:sldId id="326" r:id="rId66"/>
    <p:sldId id="327" r:id="rId67"/>
    <p:sldId id="325" r:id="rId68"/>
    <p:sldId id="324" r:id="rId69"/>
    <p:sldId id="328" r:id="rId70"/>
    <p:sldId id="330" r:id="rId71"/>
    <p:sldId id="337" r:id="rId72"/>
    <p:sldId id="331" r:id="rId73"/>
    <p:sldId id="332" r:id="rId74"/>
    <p:sldId id="333" r:id="rId75"/>
    <p:sldId id="329" r:id="rId76"/>
    <p:sldId id="334" r:id="rId77"/>
    <p:sldId id="335" r:id="rId78"/>
    <p:sldId id="336" r:id="rId79"/>
    <p:sldId id="338" r:id="rId80"/>
    <p:sldId id="269" r:id="rId8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F9F26-2D85-4A3C-BF7E-B2F0A232C219}" type="datetimeFigureOut">
              <a:rPr lang="es-MX" smtClean="0"/>
              <a:t>03/06/2016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26694-0A5C-4521-AB72-1393B35059ED}" type="slidenum">
              <a:rPr lang="es-MX" smtClean="0"/>
              <a:t>‹Nº›</a:t>
            </a:fld>
            <a:endParaRPr lang="es-MX"/>
          </a:p>
        </p:txBody>
      </p:sp>
    </p:spTree>
    <p:extLst>
      <p:ext uri="{BB962C8B-B14F-4D97-AF65-F5344CB8AC3E}">
        <p14:creationId xmlns:p14="http://schemas.microsoft.com/office/powerpoint/2010/main" val="54228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s-MX" sz="1000">
              <a:solidFill>
                <a:srgbClr val="000000"/>
              </a:solidFill>
              <a:latin typeface="HelveticaNeueLT Pro 77 BdCn"/>
            </a:endParaRPr>
          </a:p>
          <a:p>
            <a:pPr eaLnBrk="1">
              <a:buClrTx/>
              <a:buFontTx/>
              <a:buNone/>
            </a:pPr>
            <a:fld id="{BC924DEE-74AD-4D71-B435-475EE5D89C2B}" type="slidenum">
              <a:rPr lang="en-US" altLang="es-MX" sz="1000">
                <a:solidFill>
                  <a:srgbClr val="000000"/>
                </a:solidFill>
                <a:latin typeface="HelveticaNeueLT Pro 77 BdCn"/>
              </a:rPr>
              <a:pPr eaLnBrk="1">
                <a:buClrTx/>
                <a:buFontTx/>
                <a:buNone/>
              </a:pPr>
              <a:t>16</a:t>
            </a:fld>
            <a:endParaRPr lang="en-US" altLang="es-MX" sz="1000">
              <a:solidFill>
                <a:srgbClr val="000000"/>
              </a:solidFill>
              <a:latin typeface="HelveticaNeueLT Pro 77 BdCn"/>
            </a:endParaRPr>
          </a:p>
        </p:txBody>
      </p:sp>
      <p:sp>
        <p:nvSpPr>
          <p:cNvPr id="14337" name="Text Box 1"/>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extLst>
      <p:ext uri="{BB962C8B-B14F-4D97-AF65-F5344CB8AC3E}">
        <p14:creationId xmlns:p14="http://schemas.microsoft.com/office/powerpoint/2010/main" val="180596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03/06/2016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26689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03/06/2016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50982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03/06/2016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5447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03/06/2016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70671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3BA39DF-E726-4FF1-8AA2-0131A67CB928}" type="datetimeFigureOut">
              <a:rPr lang="es-MX" smtClean="0"/>
              <a:t>03/06/2016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89168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23BA39DF-E726-4FF1-8AA2-0131A67CB928}" type="datetimeFigureOut">
              <a:rPr lang="es-MX" smtClean="0"/>
              <a:t>03/06/2016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7948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03/06/2016</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20978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03/06/2016</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111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BA39DF-E726-4FF1-8AA2-0131A67CB928}" type="datetimeFigureOut">
              <a:rPr lang="es-MX" smtClean="0"/>
              <a:t>03/06/2016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98842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03/06/2016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7373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03/06/2016</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4651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3BA39DF-E726-4FF1-8AA2-0131A67CB928}" type="datetimeFigureOut">
              <a:rPr lang="es-MX" smtClean="0"/>
              <a:t>03/06/2016</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7E9612E-1F6A-4D52-94A7-263FF2372DF7}" type="slidenum">
              <a:rPr lang="es-MX" smtClean="0"/>
              <a:t>‹Nº›</a:t>
            </a:fld>
            <a:endParaRPr lang="es-MX"/>
          </a:p>
        </p:txBody>
      </p:sp>
    </p:spTree>
    <p:extLst>
      <p:ext uri="{BB962C8B-B14F-4D97-AF65-F5344CB8AC3E}">
        <p14:creationId xmlns:p14="http://schemas.microsoft.com/office/powerpoint/2010/main" val="292285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UoBUXOOdLX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WY_Is0L7f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arduino.cc/en/Reference/Seria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rduino.cc/en/Reference/EEPR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arduino.cc/en/Reference/Serv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arduino.cc/en/Reference/LiquidCrysta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arduino.cc/en/Reference/Wi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2.xml"/><Relationship Id="rId4" Type="http://schemas.openxmlformats.org/officeDocument/2006/relationships/image" Target="../media/image70.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instructables.com/id/Modulos-RF433-Mhz-con-Arduino"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s://github.com/DAFRELECTRONICS/CursoArduino"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 a Arduino</a:t>
            </a:r>
            <a:endParaRPr lang="es-MX" dirty="0"/>
          </a:p>
        </p:txBody>
      </p:sp>
      <p:sp>
        <p:nvSpPr>
          <p:cNvPr id="3" name="Subtítulo 2"/>
          <p:cNvSpPr>
            <a:spLocks noGrp="1"/>
          </p:cNvSpPr>
          <p:nvPr>
            <p:ph type="subTitle" idx="1"/>
          </p:nvPr>
        </p:nvSpPr>
        <p:spPr/>
        <p:txBody>
          <a:bodyPr/>
          <a:lstStyle/>
          <a:p>
            <a:r>
              <a:rPr lang="es-MX" dirty="0" smtClean="0"/>
              <a:t>Daniel A. Fernandez Raygoza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31494" t="15395" r="30420" b="14220"/>
          <a:stretch>
            <a:fillRect/>
          </a:stretch>
        </p:blipFill>
        <p:spPr bwMode="auto">
          <a:xfrm>
            <a:off x="5005253" y="881398"/>
            <a:ext cx="3929062" cy="2417763"/>
          </a:xfrm>
          <a:prstGeom prst="rect">
            <a:avLst/>
          </a:prstGeom>
          <a:noFill/>
          <a:ln>
            <a:noFill/>
          </a:ln>
          <a:effectLst/>
          <a:extLst>
            <a:ext uri="{909E8E84-426E-40DD-AFC4-6F175D3DCCD1}">
              <a14:hiddenFill xmlns:a14="http://schemas.microsoft.com/office/drawing/2010/main">
                <a:blipFill dpi="0" rotWithShape="0">
                  <a:blip/>
                  <a:srcRect l="31494" t="15395" r="30420" b="1422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p:cNvSpPr txBox="1"/>
          <p:nvPr/>
        </p:nvSpPr>
        <p:spPr>
          <a:xfrm>
            <a:off x="9590467" y="3624417"/>
            <a:ext cx="2485623" cy="369332"/>
          </a:xfrm>
          <a:prstGeom prst="rect">
            <a:avLst/>
          </a:prstGeom>
          <a:noFill/>
        </p:spPr>
        <p:txBody>
          <a:bodyPr wrap="square" rtlCol="0">
            <a:spAutoFit/>
          </a:bodyPr>
          <a:lstStyle/>
          <a:p>
            <a:r>
              <a:rPr lang="es-MX" b="1" dirty="0" smtClean="0"/>
              <a:t>Material creado por: </a:t>
            </a:r>
            <a:endParaRPr lang="es-MX"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571" y="3993749"/>
            <a:ext cx="2486372" cy="1590897"/>
          </a:xfrm>
          <a:prstGeom prst="rect">
            <a:avLst/>
          </a:prstGeom>
        </p:spPr>
      </p:pic>
    </p:spTree>
    <p:extLst>
      <p:ext uri="{BB962C8B-B14F-4D97-AF65-F5344CB8AC3E}">
        <p14:creationId xmlns:p14="http://schemas.microsoft.com/office/powerpoint/2010/main" val="1372224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274" y="289771"/>
            <a:ext cx="2692354" cy="2020653"/>
          </a:xfrm>
          <a:prstGeom prst="rect">
            <a:avLst/>
          </a:prstGeom>
        </p:spPr>
      </p:pic>
      <p:sp>
        <p:nvSpPr>
          <p:cNvPr id="2" name="Título 1"/>
          <p:cNvSpPr>
            <a:spLocks noGrp="1"/>
          </p:cNvSpPr>
          <p:nvPr>
            <p:ph type="title"/>
          </p:nvPr>
        </p:nvSpPr>
        <p:spPr/>
        <p:txBody>
          <a:bodyPr/>
          <a:lstStyle/>
          <a:p>
            <a:r>
              <a:rPr lang="es-MX" dirty="0" smtClean="0"/>
              <a:t>Modelos Arduino</a:t>
            </a:r>
            <a:endParaRPr lang="es-MX"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636" y="165351"/>
            <a:ext cx="3079204" cy="231099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768" y="2025883"/>
            <a:ext cx="3246629" cy="2436645"/>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636" y="2438506"/>
            <a:ext cx="3186528" cy="2391538"/>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553" y="4357109"/>
            <a:ext cx="3191768" cy="2395472"/>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5015" y="4419114"/>
            <a:ext cx="3026536" cy="2271462"/>
          </a:xfrm>
          <a:prstGeom prst="rect">
            <a:avLst/>
          </a:prstGeom>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309" y="218224"/>
            <a:ext cx="3224012" cy="2419671"/>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4590" y="2560851"/>
            <a:ext cx="2590731" cy="1935307"/>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3537" y="4553873"/>
            <a:ext cx="2956560" cy="2218944"/>
          </a:xfrm>
          <a:prstGeom prst="rect">
            <a:avLst/>
          </a:prstGeom>
        </p:spPr>
      </p:pic>
    </p:spTree>
    <p:extLst>
      <p:ext uri="{BB962C8B-B14F-4D97-AF65-F5344CB8AC3E}">
        <p14:creationId xmlns:p14="http://schemas.microsoft.com/office/powerpoint/2010/main" val="2209489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Pero ¿Cuál usaremos nosotros?</a:t>
            </a:r>
            <a:endParaRPr lang="es-MX" dirty="0"/>
          </a:p>
        </p:txBody>
      </p:sp>
      <p:sp>
        <p:nvSpPr>
          <p:cNvPr id="3" name="Marcador de contenido 2"/>
          <p:cNvSpPr>
            <a:spLocks noGrp="1"/>
          </p:cNvSpPr>
          <p:nvPr>
            <p:ph idx="1"/>
          </p:nvPr>
        </p:nvSpPr>
        <p:spPr>
          <a:xfrm>
            <a:off x="3670479" y="864108"/>
            <a:ext cx="8010659" cy="5120640"/>
          </a:xfrm>
        </p:spPr>
        <p:txBody>
          <a:bodyPr>
            <a:normAutofit/>
          </a:bodyPr>
          <a:lstStyle/>
          <a:p>
            <a:r>
              <a:rPr lang="es-MX" sz="3200" dirty="0" smtClean="0"/>
              <a:t>Nosotros usaremos el Arduino UNO debido a que no tiene funciones avanzadas difíciles de configurar y además existe muchísima documentación. </a:t>
            </a:r>
          </a:p>
          <a:p>
            <a:r>
              <a:rPr lang="es-MX" sz="3200" dirty="0" smtClean="0"/>
              <a:t>Esta basada en el Atmega328P de Atmel.</a:t>
            </a:r>
          </a:p>
          <a:p>
            <a:r>
              <a:rPr lang="es-MX" sz="3200" dirty="0" smtClean="0"/>
              <a:t>Funciona a 5v, tiene un reloj de 16MHz.</a:t>
            </a:r>
          </a:p>
          <a:p>
            <a:r>
              <a:rPr lang="es-MX" sz="3200" dirty="0" smtClean="0"/>
              <a:t>Posee 14 pines digitales (6 PWM) y 6 pines analógicos. (también funcionan como digitales)</a:t>
            </a:r>
          </a:p>
          <a:p>
            <a:endParaRPr lang="es-MX" sz="3200" dirty="0" smtClean="0"/>
          </a:p>
          <a:p>
            <a:endParaRPr lang="es-MX" sz="3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0672" y="4650298"/>
            <a:ext cx="2581221" cy="1937246"/>
          </a:xfrm>
          <a:prstGeom prst="rect">
            <a:avLst/>
          </a:prstGeom>
        </p:spPr>
      </p:pic>
    </p:spTree>
    <p:extLst>
      <p:ext uri="{BB962C8B-B14F-4D97-AF65-F5344CB8AC3E}">
        <p14:creationId xmlns:p14="http://schemas.microsoft.com/office/powerpoint/2010/main" val="3251260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Pero ¿Cuál usaremos nosotros?</a:t>
            </a:r>
          </a:p>
        </p:txBody>
      </p:sp>
      <p:sp>
        <p:nvSpPr>
          <p:cNvPr id="3" name="Marcador de contenido 2"/>
          <p:cNvSpPr>
            <a:spLocks noGrp="1"/>
          </p:cNvSpPr>
          <p:nvPr>
            <p:ph idx="1"/>
          </p:nvPr>
        </p:nvSpPr>
        <p:spPr>
          <a:xfrm>
            <a:off x="3670479" y="515155"/>
            <a:ext cx="8087931" cy="5808371"/>
          </a:xfrm>
        </p:spPr>
        <p:txBody>
          <a:bodyPr>
            <a:normAutofit lnSpcReduction="10000"/>
          </a:bodyPr>
          <a:lstStyle/>
          <a:p>
            <a:r>
              <a:rPr lang="es-MX" sz="3200" dirty="0" smtClean="0"/>
              <a:t>Se programa a través de un puerto USB.</a:t>
            </a:r>
          </a:p>
          <a:p>
            <a:r>
              <a:rPr lang="es-MX" sz="3200" dirty="0" smtClean="0"/>
              <a:t>Se puede alimentar externamente con una fuente de 7-12v (recomendado).</a:t>
            </a:r>
          </a:p>
          <a:p>
            <a:r>
              <a:rPr lang="es-MX" sz="3200" dirty="0" smtClean="0"/>
              <a:t>El microcontrolador es de 8 bits.</a:t>
            </a:r>
          </a:p>
          <a:p>
            <a:r>
              <a:rPr lang="es-MX" sz="3200" dirty="0" smtClean="0"/>
              <a:t>Cada pin de salida entrega 20ma.</a:t>
            </a:r>
          </a:p>
          <a:p>
            <a:r>
              <a:rPr lang="es-MX" sz="3200" dirty="0" smtClean="0"/>
              <a:t>Tiene 32KB de memoria de programa, de los cuales 0.5KB son del bootloader. </a:t>
            </a:r>
          </a:p>
          <a:p>
            <a:r>
              <a:rPr lang="es-MX" sz="3200" dirty="0" smtClean="0"/>
              <a:t>Tiene 2KB de memoria SRAM y 1KB memoria EEPROM.</a:t>
            </a:r>
          </a:p>
          <a:p>
            <a:r>
              <a:rPr lang="es-MX" sz="3200" dirty="0" smtClean="0"/>
              <a:t>Capaz de comunicaciones I2C, SPI</a:t>
            </a:r>
            <a:r>
              <a:rPr lang="es-MX" sz="3200" dirty="0"/>
              <a:t> </a:t>
            </a:r>
            <a:r>
              <a:rPr lang="es-MX" sz="3200" dirty="0" smtClean="0"/>
              <a:t>y serial entre otras.</a:t>
            </a:r>
            <a:endParaRPr lang="es-MX" sz="3200" dirty="0"/>
          </a:p>
        </p:txBody>
      </p:sp>
    </p:spTree>
    <p:extLst>
      <p:ext uri="{BB962C8B-B14F-4D97-AF65-F5344CB8AC3E}">
        <p14:creationId xmlns:p14="http://schemas.microsoft.com/office/powerpoint/2010/main" val="2901813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768" y="4843115"/>
            <a:ext cx="2591444" cy="1944919"/>
          </a:xfrm>
          <a:prstGeom prst="rect">
            <a:avLst/>
          </a:prstGeom>
        </p:spPr>
      </p:pic>
      <p:sp>
        <p:nvSpPr>
          <p:cNvPr id="2" name="Título 1"/>
          <p:cNvSpPr>
            <a:spLocks noGrp="1"/>
          </p:cNvSpPr>
          <p:nvPr>
            <p:ph type="title"/>
          </p:nvPr>
        </p:nvSpPr>
        <p:spPr/>
        <p:txBody>
          <a:bodyPr/>
          <a:lstStyle/>
          <a:p>
            <a:r>
              <a:rPr lang="es-MX" dirty="0" smtClean="0"/>
              <a:t>¿Qué es un Shield? </a:t>
            </a:r>
            <a:endParaRPr lang="es-MX" dirty="0"/>
          </a:p>
        </p:txBody>
      </p:sp>
      <p:sp>
        <p:nvSpPr>
          <p:cNvPr id="3" name="Marcador de contenido 2"/>
          <p:cNvSpPr>
            <a:spLocks noGrp="1"/>
          </p:cNvSpPr>
          <p:nvPr>
            <p:ph idx="1"/>
          </p:nvPr>
        </p:nvSpPr>
        <p:spPr/>
        <p:txBody>
          <a:bodyPr>
            <a:normAutofit/>
          </a:bodyPr>
          <a:lstStyle/>
          <a:p>
            <a:r>
              <a:rPr lang="es-MX" sz="3200" dirty="0"/>
              <a:t>Los Shields o tarjetas de expansión son módulos </a:t>
            </a:r>
            <a:r>
              <a:rPr lang="es-MX" sz="3200" dirty="0" smtClean="0"/>
              <a:t>que </a:t>
            </a:r>
            <a:r>
              <a:rPr lang="es-MX" sz="3200" dirty="0"/>
              <a:t>se pueden apilar encima de la placa Arduino y le proporcionan una funcionalidad determinada</a:t>
            </a:r>
            <a:r>
              <a:rPr lang="es-MX" sz="3200" dirty="0" smtClean="0"/>
              <a:t>.</a:t>
            </a:r>
          </a:p>
          <a:p>
            <a:endParaRPr lang="es-MX" sz="3200" dirty="0"/>
          </a:p>
          <a:p>
            <a:endParaRPr lang="es-MX" sz="3200" dirty="0" smtClean="0"/>
          </a:p>
          <a:p>
            <a:endParaRPr lang="es-MX" sz="3200" dirty="0"/>
          </a:p>
          <a:p>
            <a:endParaRPr lang="es-MX" sz="3200"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996" y="3199951"/>
            <a:ext cx="2719320" cy="204089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790" y="3353727"/>
            <a:ext cx="2514427" cy="1887116"/>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426" y="2722733"/>
            <a:ext cx="2881492" cy="2162604"/>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691" y="4604202"/>
            <a:ext cx="2832758" cy="2126029"/>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919" y="4817487"/>
            <a:ext cx="2606250" cy="1956031"/>
          </a:xfrm>
          <a:prstGeom prst="rect">
            <a:avLst/>
          </a:prstGeom>
        </p:spPr>
      </p:pic>
    </p:spTree>
    <p:extLst>
      <p:ext uri="{BB962C8B-B14F-4D97-AF65-F5344CB8AC3E}">
        <p14:creationId xmlns:p14="http://schemas.microsoft.com/office/powerpoint/2010/main" val="384618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motivación por parte de Massimo Banzi</a:t>
            </a:r>
            <a:endParaRPr lang="es-MX" dirty="0"/>
          </a:p>
        </p:txBody>
      </p:sp>
      <p:pic>
        <p:nvPicPr>
          <p:cNvPr id="4" name="UoBUXOOdLXY"/>
          <p:cNvPicPr>
            <a:picLocks noGrp="1" noRot="1" noChangeAspect="1"/>
          </p:cNvPicPr>
          <p:nvPr>
            <p:ph idx="1"/>
            <a:videoFile r:link="rId1"/>
          </p:nvPr>
        </p:nvPicPr>
        <p:blipFill>
          <a:blip r:embed="rId3"/>
          <a:stretch>
            <a:fillRect/>
          </a:stretch>
        </p:blipFill>
        <p:spPr>
          <a:xfrm>
            <a:off x="3549507" y="1123837"/>
            <a:ext cx="8173794" cy="4597759"/>
          </a:xfrm>
          <a:prstGeom prst="rect">
            <a:avLst/>
          </a:prstGeom>
        </p:spPr>
      </p:pic>
    </p:spTree>
    <p:extLst>
      <p:ext uri="{BB962C8B-B14F-4D97-AF65-F5344CB8AC3E}">
        <p14:creationId xmlns:p14="http://schemas.microsoft.com/office/powerpoint/2010/main" val="105754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entorno de desarrollo Arduino</a:t>
            </a:r>
            <a:endParaRPr lang="es-MX" dirty="0"/>
          </a:p>
        </p:txBody>
      </p:sp>
      <p:pic>
        <p:nvPicPr>
          <p:cNvPr id="4" name="Imagen 3"/>
          <p:cNvPicPr>
            <a:picLocks noChangeAspect="1"/>
          </p:cNvPicPr>
          <p:nvPr/>
        </p:nvPicPr>
        <p:blipFill>
          <a:blip r:embed="rId2"/>
          <a:stretch>
            <a:fillRect/>
          </a:stretch>
        </p:blipFill>
        <p:spPr>
          <a:xfrm>
            <a:off x="4765183" y="170406"/>
            <a:ext cx="5346276" cy="6508043"/>
          </a:xfrm>
          <a:prstGeom prst="rect">
            <a:avLst/>
          </a:prstGeom>
        </p:spPr>
      </p:pic>
    </p:spTree>
    <p:extLst>
      <p:ext uri="{BB962C8B-B14F-4D97-AF65-F5344CB8AC3E}">
        <p14:creationId xmlns:p14="http://schemas.microsoft.com/office/powerpoint/2010/main" val="3458776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092" y="692944"/>
            <a:ext cx="5857875"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Left Brace 1"/>
          <p:cNvSpPr>
            <a:spLocks/>
          </p:cNvSpPr>
          <p:nvPr/>
        </p:nvSpPr>
        <p:spPr bwMode="auto">
          <a:xfrm>
            <a:off x="5393028" y="4818855"/>
            <a:ext cx="280988" cy="114300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4" name="TextBox 2"/>
          <p:cNvSpPr txBox="1">
            <a:spLocks noChangeArrowheads="1"/>
          </p:cNvSpPr>
          <p:nvPr/>
        </p:nvSpPr>
        <p:spPr bwMode="auto">
          <a:xfrm>
            <a:off x="3843337" y="5036342"/>
            <a:ext cx="15949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Entradas </a:t>
            </a:r>
            <a:r>
              <a:rPr lang="en-US" altLang="es-MX" sz="2000" b="1" dirty="0" err="1" smtClean="0"/>
              <a:t>Analógicas</a:t>
            </a:r>
            <a:endParaRPr lang="en-US" altLang="es-MX" sz="2000" b="1" dirty="0"/>
          </a:p>
        </p:txBody>
      </p:sp>
      <p:sp>
        <p:nvSpPr>
          <p:cNvPr id="10245" name="Left Brace 7"/>
          <p:cNvSpPr>
            <a:spLocks/>
          </p:cNvSpPr>
          <p:nvPr/>
        </p:nvSpPr>
        <p:spPr bwMode="auto">
          <a:xfrm flipH="1">
            <a:off x="9584028" y="3371056"/>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6" name="TextBox 8"/>
          <p:cNvSpPr txBox="1">
            <a:spLocks noChangeArrowheads="1"/>
          </p:cNvSpPr>
          <p:nvPr/>
        </p:nvSpPr>
        <p:spPr bwMode="auto">
          <a:xfrm>
            <a:off x="9965028" y="4353719"/>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E\S </a:t>
            </a:r>
            <a:r>
              <a:rPr lang="en-US" altLang="es-MX" sz="2000" b="1" dirty="0" err="1" smtClean="0"/>
              <a:t>Digitales</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PWM(3, 5, 6, 9, 10, 11)</a:t>
            </a:r>
          </a:p>
        </p:txBody>
      </p:sp>
      <p:sp>
        <p:nvSpPr>
          <p:cNvPr id="10247" name="Left Brace 9"/>
          <p:cNvSpPr>
            <a:spLocks/>
          </p:cNvSpPr>
          <p:nvPr/>
        </p:nvSpPr>
        <p:spPr bwMode="auto">
          <a:xfrm rot="16200000" flipH="1">
            <a:off x="6200273"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8" name="TextBox 10"/>
          <p:cNvSpPr txBox="1">
            <a:spLocks noChangeArrowheads="1"/>
          </p:cNvSpPr>
          <p:nvPr/>
        </p:nvSpPr>
        <p:spPr bwMode="auto">
          <a:xfrm>
            <a:off x="5339053" y="253205"/>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DC Jack</a:t>
            </a:r>
            <a:br>
              <a:rPr lang="en-US" altLang="es-MX" sz="2000" b="1" dirty="0" smtClean="0"/>
            </a:br>
            <a:r>
              <a:rPr lang="en-US" altLang="es-MX" sz="2000" b="1" dirty="0" smtClean="0"/>
              <a:t>(Vin)</a:t>
            </a:r>
            <a:endParaRPr lang="en-US" altLang="es-MX" sz="1100" b="1" dirty="0"/>
          </a:p>
        </p:txBody>
      </p:sp>
      <p:sp>
        <p:nvSpPr>
          <p:cNvPr id="10249" name="TextBox 11"/>
          <p:cNvSpPr txBox="1">
            <a:spLocks noChangeArrowheads="1"/>
          </p:cNvSpPr>
          <p:nvPr/>
        </p:nvSpPr>
        <p:spPr bwMode="auto">
          <a:xfrm>
            <a:off x="6917028" y="253206"/>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USB </a:t>
            </a:r>
          </a:p>
          <a:p>
            <a:pPr algn="ctr" eaLnBrk="0" hangingPunct="0">
              <a:buClr>
                <a:srgbClr val="000000"/>
              </a:buClr>
              <a:buSzPct val="100000"/>
              <a:buFont typeface="Times New Roman" panose="02020603050405020304" pitchFamily="18" charset="0"/>
              <a:buNone/>
            </a:pPr>
            <a:r>
              <a:rPr lang="en-US" altLang="es-MX" sz="2000" b="1" dirty="0" smtClean="0"/>
              <a:t>(</a:t>
            </a:r>
            <a:r>
              <a:rPr lang="en-US" altLang="es-MX" sz="2000" b="1" dirty="0" err="1" smtClean="0"/>
              <a:t>hacia</a:t>
            </a:r>
            <a:r>
              <a:rPr lang="en-US" altLang="es-MX" sz="2000" b="1" dirty="0" smtClean="0"/>
              <a:t> PC)</a:t>
            </a:r>
            <a:endParaRPr lang="en-US" altLang="es-MX" sz="1100" b="1" dirty="0"/>
          </a:p>
        </p:txBody>
      </p:sp>
      <p:sp>
        <p:nvSpPr>
          <p:cNvPr id="10250" name="Left Brace 12"/>
          <p:cNvSpPr>
            <a:spLocks/>
          </p:cNvSpPr>
          <p:nvPr/>
        </p:nvSpPr>
        <p:spPr bwMode="auto">
          <a:xfrm rot="16200000" flipH="1">
            <a:off x="8300535"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1" name="Left Brace 13"/>
          <p:cNvSpPr>
            <a:spLocks/>
          </p:cNvSpPr>
          <p:nvPr/>
        </p:nvSpPr>
        <p:spPr bwMode="auto">
          <a:xfrm flipH="1">
            <a:off x="9584028" y="2713831"/>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2" name="TextBox 14"/>
          <p:cNvSpPr txBox="1">
            <a:spLocks noChangeArrowheads="1"/>
          </p:cNvSpPr>
          <p:nvPr/>
        </p:nvSpPr>
        <p:spPr bwMode="auto">
          <a:xfrm>
            <a:off x="9984078" y="255984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SCL\SDA</a:t>
            </a:r>
          </a:p>
          <a:p>
            <a:pPr algn="ctr" eaLnBrk="0" hangingPunct="0">
              <a:buClr>
                <a:srgbClr val="000000"/>
              </a:buClr>
              <a:buSzPct val="100000"/>
              <a:buFont typeface="Times New Roman" panose="02020603050405020304" pitchFamily="18" charset="0"/>
              <a:buNone/>
            </a:pPr>
            <a:r>
              <a:rPr lang="en-US" altLang="es-MX" sz="1200" b="1" dirty="0" smtClean="0"/>
              <a:t>(BUS I2C )</a:t>
            </a:r>
            <a:endParaRPr lang="en-US" altLang="es-MX" sz="1200" b="1" dirty="0"/>
          </a:p>
        </p:txBody>
      </p:sp>
      <p:sp>
        <p:nvSpPr>
          <p:cNvPr id="10253" name="Left Brace 15"/>
          <p:cNvSpPr>
            <a:spLocks/>
          </p:cNvSpPr>
          <p:nvPr/>
        </p:nvSpPr>
        <p:spPr bwMode="auto">
          <a:xfrm>
            <a:off x="5393028" y="3796505"/>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s-MX"/>
          </a:p>
        </p:txBody>
      </p:sp>
      <p:sp>
        <p:nvSpPr>
          <p:cNvPr id="10254" name="TextBox 18"/>
          <p:cNvSpPr txBox="1">
            <a:spLocks noChangeArrowheads="1"/>
          </p:cNvSpPr>
          <p:nvPr/>
        </p:nvSpPr>
        <p:spPr bwMode="auto">
          <a:xfrm>
            <a:off x="3709115" y="3929855"/>
            <a:ext cx="1729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Alimentation </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5V / 3.3V / </a:t>
            </a:r>
            <a:r>
              <a:rPr lang="en-US" altLang="es-MX" sz="1200" b="1" dirty="0" smtClean="0"/>
              <a:t>GND/ Vin</a:t>
            </a:r>
            <a:endParaRPr lang="en-US" altLang="es-MX" sz="1200" b="1" dirty="0"/>
          </a:p>
        </p:txBody>
      </p:sp>
      <p:sp>
        <p:nvSpPr>
          <p:cNvPr id="10255" name="TextBox 19"/>
          <p:cNvSpPr txBox="1">
            <a:spLocks noChangeArrowheads="1"/>
          </p:cNvSpPr>
          <p:nvPr/>
        </p:nvSpPr>
        <p:spPr bwMode="auto">
          <a:xfrm>
            <a:off x="9888828" y="115808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a:t>RESET</a:t>
            </a:r>
            <a:endParaRPr lang="en-US" altLang="es-MX" sz="1200" b="1"/>
          </a:p>
        </p:txBody>
      </p:sp>
      <p:cxnSp>
        <p:nvCxnSpPr>
          <p:cNvPr id="6" name="Straight Arrow Connector 5"/>
          <p:cNvCxnSpPr/>
          <p:nvPr/>
        </p:nvCxnSpPr>
        <p:spPr bwMode="auto">
          <a:xfrm flipH="1">
            <a:off x="9531641" y="1361281"/>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ítulo 1"/>
          <p:cNvSpPr>
            <a:spLocks noGrp="1"/>
          </p:cNvSpPr>
          <p:nvPr>
            <p:ph type="title"/>
          </p:nvPr>
        </p:nvSpPr>
        <p:spPr>
          <a:xfrm>
            <a:off x="252919" y="1123837"/>
            <a:ext cx="2947482" cy="4601183"/>
          </a:xfrm>
        </p:spPr>
        <p:txBody>
          <a:bodyPr/>
          <a:lstStyle/>
          <a:p>
            <a:r>
              <a:rPr lang="es-MX" dirty="0" smtClean="0"/>
              <a:t>Conexiones Arduino UNO</a:t>
            </a:r>
            <a:endParaRPr lang="es-MX" dirty="0"/>
          </a:p>
        </p:txBody>
      </p:sp>
    </p:spTree>
    <p:extLst>
      <p:ext uri="{BB962C8B-B14F-4D97-AF65-F5344CB8AC3E}">
        <p14:creationId xmlns:p14="http://schemas.microsoft.com/office/powerpoint/2010/main" val="433078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Conexiones Arduino UNO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2" y="334851"/>
            <a:ext cx="8421841" cy="5956698"/>
          </a:xfrm>
          <a:prstGeom prst="rect">
            <a:avLst/>
          </a:prstGeom>
        </p:spPr>
      </p:pic>
    </p:spTree>
    <p:extLst>
      <p:ext uri="{BB962C8B-B14F-4D97-AF65-F5344CB8AC3E}">
        <p14:creationId xmlns:p14="http://schemas.microsoft.com/office/powerpoint/2010/main" val="4129234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541690" y="167425"/>
            <a:ext cx="8165206" cy="6400800"/>
          </a:xfrm>
        </p:spPr>
        <p:txBody>
          <a:bodyPr>
            <a:normAutofit/>
          </a:bodyPr>
          <a:lstStyle/>
          <a:p>
            <a:r>
              <a:rPr lang="es-MX" sz="2400" dirty="0" smtClean="0"/>
              <a:t>Las salidas sirven enviar señales a circuitos externos y manipularlos. En el caso de Arduino se tienen salidas TTL con 0v se considera un cero lógico o apagado y con 5v se considera un uno lógico o encendido. </a:t>
            </a:r>
          </a:p>
          <a:p>
            <a:pPr marL="0" indent="0">
              <a:buNone/>
            </a:pPr>
            <a:r>
              <a:rPr lang="es-MX" sz="2400" dirty="0" smtClean="0"/>
              <a:t> </a:t>
            </a:r>
          </a:p>
          <a:p>
            <a:pPr marL="0" indent="0">
              <a:buNone/>
            </a:pPr>
            <a:r>
              <a:rPr lang="es-MX" sz="2400" dirty="0" err="1" smtClean="0"/>
              <a:t>void</a:t>
            </a:r>
            <a:r>
              <a:rPr lang="es-MX" sz="2400" dirty="0" smtClean="0"/>
              <a:t> </a:t>
            </a:r>
            <a:r>
              <a:rPr lang="es-MX" sz="2400" dirty="0" err="1"/>
              <a:t>s</a:t>
            </a:r>
            <a:r>
              <a:rPr lang="es-MX" sz="2400" dirty="0" err="1" smtClean="0"/>
              <a:t>etup</a:t>
            </a:r>
            <a:r>
              <a:rPr lang="es-MX" sz="2400" dirty="0" smtClean="0"/>
              <a:t>()</a:t>
            </a:r>
          </a:p>
          <a:p>
            <a:pPr marL="0" indent="0">
              <a:buNone/>
            </a:pPr>
            <a:r>
              <a:rPr lang="es-MX" sz="2400" dirty="0" smtClean="0"/>
              <a:t>{</a:t>
            </a:r>
          </a:p>
          <a:p>
            <a:pPr marL="0" indent="0">
              <a:buNone/>
            </a:pPr>
            <a:r>
              <a:rPr lang="es-MX" sz="2400" dirty="0" err="1" smtClean="0"/>
              <a:t>pinMode</a:t>
            </a:r>
            <a:r>
              <a:rPr lang="es-MX" sz="2400" dirty="0" smtClean="0"/>
              <a:t>( #pin, modo);</a:t>
            </a:r>
          </a:p>
          <a:p>
            <a:pPr marL="0" indent="0">
              <a:buNone/>
            </a:pPr>
            <a:r>
              <a:rPr lang="es-MX" sz="2400" dirty="0" smtClean="0"/>
              <a:t>}</a:t>
            </a:r>
            <a:br>
              <a:rPr lang="es-MX" sz="2400" dirty="0" smtClean="0"/>
            </a:br>
            <a:endParaRPr lang="es-MX" sz="2400" dirty="0" smtClean="0"/>
          </a:p>
          <a:p>
            <a:r>
              <a:rPr lang="es-MX" sz="2400" dirty="0" smtClean="0"/>
              <a:t>Los modos pueden ser básicamente OUTPUT, INPUT e INPUT_PULLUP.</a:t>
            </a:r>
          </a:p>
          <a:p>
            <a:r>
              <a:rPr lang="es-MX" sz="2400" dirty="0" smtClean="0"/>
              <a:t>Arduino cuenta con un led integrado en el pin 13. Se puede llamar como LED_BUILTIN</a:t>
            </a:r>
            <a:endParaRPr lang="es-MX" sz="2400" dirty="0"/>
          </a:p>
        </p:txBody>
      </p:sp>
    </p:spTree>
    <p:extLst>
      <p:ext uri="{BB962C8B-B14F-4D97-AF65-F5344CB8AC3E}">
        <p14:creationId xmlns:p14="http://schemas.microsoft.com/office/powerpoint/2010/main" val="353979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464417" y="180304"/>
            <a:ext cx="8203842" cy="6490952"/>
          </a:xfrm>
        </p:spPr>
        <p:txBody>
          <a:bodyPr>
            <a:normAutofit/>
          </a:bodyPr>
          <a:lstStyle/>
          <a:p>
            <a:r>
              <a:rPr lang="es-MX" sz="2400" dirty="0" smtClean="0"/>
              <a:t>La instrucción anterior sirve para configurar si nuestro pin será una entrada o salida, sin embargo para manipularla se requiere usar la instrucción </a:t>
            </a:r>
            <a:r>
              <a:rPr lang="es-MX" sz="2400" dirty="0" err="1" smtClean="0"/>
              <a:t>digitalWrite</a:t>
            </a: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a:t>
            </a:r>
          </a:p>
          <a:p>
            <a:pPr marL="0" indent="0">
              <a:buNone/>
            </a:pPr>
            <a:r>
              <a:rPr lang="es-MX" sz="2400" dirty="0" smtClean="0"/>
              <a:t>{</a:t>
            </a:r>
          </a:p>
          <a:p>
            <a:pPr marL="0" indent="0">
              <a:buNone/>
            </a:pPr>
            <a:r>
              <a:rPr lang="es-MX" sz="2400" dirty="0" err="1" smtClean="0"/>
              <a:t>digitalWrite</a:t>
            </a:r>
            <a:r>
              <a:rPr lang="es-MX" sz="2400" dirty="0" smtClean="0"/>
              <a:t>( #pin, estado);</a:t>
            </a:r>
          </a:p>
          <a:p>
            <a:pPr marL="0" indent="0">
              <a:buNone/>
            </a:pPr>
            <a:r>
              <a:rPr lang="es-MX" sz="2400" dirty="0" smtClean="0"/>
              <a:t>}</a:t>
            </a:r>
          </a:p>
          <a:p>
            <a:endParaRPr lang="es-MX" sz="2400" dirty="0"/>
          </a:p>
          <a:p>
            <a:r>
              <a:rPr lang="es-MX" sz="2400" dirty="0" smtClean="0"/>
              <a:t>El estado puede ser HIGH o LOW. </a:t>
            </a:r>
            <a:endParaRPr lang="es-MX" sz="2400" dirty="0"/>
          </a:p>
        </p:txBody>
      </p:sp>
    </p:spTree>
    <p:extLst>
      <p:ext uri="{BB962C8B-B14F-4D97-AF65-F5344CB8AC3E}">
        <p14:creationId xmlns:p14="http://schemas.microsoft.com/office/powerpoint/2010/main" val="266155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Arduino es una plataforma de electrónica abierta para la creación de prototipos basada en hardware flexible y fácil de usar</a:t>
            </a:r>
            <a:r>
              <a:rPr lang="es-CO" altLang="es-MX" sz="3200" dirty="0" smtClean="0"/>
              <a:t>.</a:t>
            </a:r>
          </a:p>
          <a:p>
            <a:endParaRPr lang="es-CO" altLang="es-MX" sz="3200" dirty="0"/>
          </a:p>
          <a:p>
            <a:endParaRPr lang="es-CO" altLang="es-MX" sz="3200" dirty="0" smtClean="0"/>
          </a:p>
          <a:p>
            <a:endParaRPr lang="es-CO" altLang="es-MX" sz="3200" dirty="0"/>
          </a:p>
          <a:p>
            <a:endParaRPr lang="es-MX" sz="3200" dirty="0"/>
          </a:p>
        </p:txBody>
      </p:sp>
      <p:pic>
        <p:nvPicPr>
          <p:cNvPr id="4" name="Imagen 3"/>
          <p:cNvPicPr>
            <a:picLocks noChangeAspect="1"/>
          </p:cNvPicPr>
          <p:nvPr/>
        </p:nvPicPr>
        <p:blipFill>
          <a:blip r:embed="rId2"/>
          <a:stretch>
            <a:fillRect/>
          </a:stretch>
        </p:blipFill>
        <p:spPr>
          <a:xfrm>
            <a:off x="7469747" y="2851033"/>
            <a:ext cx="4010102" cy="4006968"/>
          </a:xfrm>
          <a:prstGeom prst="rect">
            <a:avLst/>
          </a:prstGeom>
        </p:spPr>
      </p:pic>
    </p:spTree>
    <p:extLst>
      <p:ext uri="{BB962C8B-B14F-4D97-AF65-F5344CB8AC3E}">
        <p14:creationId xmlns:p14="http://schemas.microsoft.com/office/powerpoint/2010/main" val="2058115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657601" y="115911"/>
            <a:ext cx="8010658" cy="6542466"/>
          </a:xfrm>
        </p:spPr>
        <p:txBody>
          <a:bodyPr>
            <a:normAutofit/>
          </a:bodyPr>
          <a:lstStyle/>
          <a:p>
            <a:pPr marL="0" indent="0">
              <a:buNone/>
            </a:pPr>
            <a:r>
              <a:rPr lang="es-MX" sz="2400" dirty="0" err="1"/>
              <a:t>v</a:t>
            </a:r>
            <a:r>
              <a:rPr lang="es-MX" sz="2400" dirty="0" err="1" smtClean="0"/>
              <a:t>oid</a:t>
            </a:r>
            <a:r>
              <a:rPr lang="es-MX" sz="2400" dirty="0" smtClean="0"/>
              <a:t> </a:t>
            </a:r>
            <a:r>
              <a:rPr lang="es-MX" sz="2400" dirty="0" err="1" smtClean="0"/>
              <a:t>setup</a:t>
            </a:r>
            <a:r>
              <a:rPr lang="es-MX" sz="2400" dirty="0" smtClean="0"/>
              <a:t>() // se ejecuta una sola vez</a:t>
            </a:r>
          </a:p>
          <a:p>
            <a:pPr marL="0" indent="0">
              <a:buNone/>
            </a:pPr>
            <a:r>
              <a:rPr lang="es-MX" sz="2400" dirty="0" smtClean="0"/>
              <a:t>{</a:t>
            </a:r>
          </a:p>
          <a:p>
            <a:pPr marL="0" indent="0">
              <a:buNone/>
            </a:pPr>
            <a:r>
              <a:rPr lang="es-MX" sz="2400" dirty="0" err="1" smtClean="0"/>
              <a:t>pinMode</a:t>
            </a:r>
            <a:r>
              <a:rPr lang="es-MX" sz="2400" dirty="0" smtClean="0"/>
              <a:t>(13, OUTPUT); //pone el pin 13 como salida digital</a:t>
            </a:r>
          </a:p>
          <a:p>
            <a:pPr marL="0" indent="0">
              <a:buNone/>
            </a:pP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 // se ejecuta cíclicamente de forma indefinida</a:t>
            </a:r>
          </a:p>
          <a:p>
            <a:pPr marL="0" indent="0">
              <a:buNone/>
            </a:pPr>
            <a:r>
              <a:rPr lang="es-MX" sz="2400" dirty="0" smtClean="0"/>
              <a:t>{</a:t>
            </a:r>
          </a:p>
          <a:p>
            <a:pPr marL="0" indent="0">
              <a:buNone/>
            </a:pPr>
            <a:r>
              <a:rPr lang="es-MX" sz="2400" dirty="0" err="1" smtClean="0"/>
              <a:t>digitalWrite</a:t>
            </a:r>
            <a:r>
              <a:rPr lang="es-MX" sz="2400" dirty="0" smtClean="0"/>
              <a:t>(13, HIGH); // pone a 5v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err="1" smtClean="0"/>
              <a:t>digitalWrite</a:t>
            </a:r>
            <a:r>
              <a:rPr lang="es-MX" sz="2400" dirty="0" smtClean="0"/>
              <a:t>(13, LOW); // pone a 0v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a:t>}</a:t>
            </a:r>
          </a:p>
        </p:txBody>
      </p:sp>
    </p:spTree>
    <p:extLst>
      <p:ext uri="{BB962C8B-B14F-4D97-AF65-F5344CB8AC3E}">
        <p14:creationId xmlns:p14="http://schemas.microsoft.com/office/powerpoint/2010/main" val="17133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#1</a:t>
            </a:r>
            <a:endParaRPr lang="es-MX" dirty="0"/>
          </a:p>
        </p:txBody>
      </p:sp>
      <p:sp>
        <p:nvSpPr>
          <p:cNvPr id="3" name="Marcador de contenido 2"/>
          <p:cNvSpPr>
            <a:spLocks noGrp="1"/>
          </p:cNvSpPr>
          <p:nvPr>
            <p:ph idx="1"/>
          </p:nvPr>
        </p:nvSpPr>
        <p:spPr>
          <a:xfrm>
            <a:off x="3606085" y="864108"/>
            <a:ext cx="8010659" cy="5120640"/>
          </a:xfrm>
        </p:spPr>
        <p:txBody>
          <a:bodyPr/>
          <a:lstStyle/>
          <a:p>
            <a:r>
              <a:rPr lang="es-MX" sz="2400" dirty="0" smtClean="0"/>
              <a:t>Conectar 2 leds externos a las salidas digitales y hacer que prenda el primer led, luego apagarlo e inmediatamente después encender el segundo led.  Se apaga el segundo led y enciende nuevamente el primero. Usar un retardo de 500 ms entre cada cambio.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769" y="2986348"/>
            <a:ext cx="5178381" cy="3744367"/>
          </a:xfrm>
          <a:prstGeom prst="rect">
            <a:avLst/>
          </a:prstGeom>
        </p:spPr>
      </p:pic>
    </p:spTree>
    <p:extLst>
      <p:ext uri="{BB962C8B-B14F-4D97-AF65-F5344CB8AC3E}">
        <p14:creationId xmlns:p14="http://schemas.microsoft.com/office/powerpoint/2010/main" val="353508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#2</a:t>
            </a:r>
            <a:endParaRPr lang="es-MX" dirty="0"/>
          </a:p>
        </p:txBody>
      </p:sp>
      <p:sp>
        <p:nvSpPr>
          <p:cNvPr id="3" name="Marcador de contenido 2"/>
          <p:cNvSpPr>
            <a:spLocks noGrp="1"/>
          </p:cNvSpPr>
          <p:nvPr>
            <p:ph idx="1"/>
          </p:nvPr>
        </p:nvSpPr>
        <p:spPr>
          <a:xfrm>
            <a:off x="3606085" y="864108"/>
            <a:ext cx="8165205" cy="5120640"/>
          </a:xfrm>
        </p:spPr>
        <p:txBody>
          <a:bodyPr/>
          <a:lstStyle/>
          <a:p>
            <a:r>
              <a:rPr lang="es-MX" sz="2400" dirty="0" smtClean="0"/>
              <a:t>Recrear un “</a:t>
            </a:r>
            <a:r>
              <a:rPr lang="es-MX" sz="2400" dirty="0" err="1" smtClean="0"/>
              <a:t>Larson</a:t>
            </a:r>
            <a:r>
              <a:rPr lang="es-MX" sz="2400" dirty="0" smtClean="0"/>
              <a:t> scanner” (</a:t>
            </a:r>
            <a:r>
              <a:rPr lang="es-MX" sz="2400" dirty="0" err="1" smtClean="0"/>
              <a:t>a.k.a</a:t>
            </a:r>
            <a:r>
              <a:rPr lang="es-MX" sz="2400" dirty="0" smtClean="0"/>
              <a:t>. luces auto increíble) usando 4 leds. Los leds deben encenderse y apagarse sucesivamente de 1 en 1. Cuando llegue a un extremo debe cambiar de dirección hasta llegar al siguiente extremo y nuevamente cambiar de dirección.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284" y="2970379"/>
            <a:ext cx="5191259" cy="3753680"/>
          </a:xfrm>
          <a:prstGeom prst="rect">
            <a:avLst/>
          </a:prstGeom>
        </p:spPr>
      </p:pic>
    </p:spTree>
    <p:extLst>
      <p:ext uri="{BB962C8B-B14F-4D97-AF65-F5344CB8AC3E}">
        <p14:creationId xmlns:p14="http://schemas.microsoft.com/office/powerpoint/2010/main" val="312832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Mezclando con ciclos repetitivos</a:t>
            </a:r>
            <a:endParaRPr lang="es-MX" dirty="0"/>
          </a:p>
        </p:txBody>
      </p:sp>
      <p:sp>
        <p:nvSpPr>
          <p:cNvPr id="3" name="Marcador de contenido 2"/>
          <p:cNvSpPr>
            <a:spLocks noGrp="1"/>
          </p:cNvSpPr>
          <p:nvPr>
            <p:ph idx="1"/>
          </p:nvPr>
        </p:nvSpPr>
        <p:spPr>
          <a:xfrm>
            <a:off x="3515932" y="244699"/>
            <a:ext cx="8165206" cy="6387921"/>
          </a:xfrm>
        </p:spPr>
        <p:txBody>
          <a:bodyPr>
            <a:normAutofit/>
          </a:bodyPr>
          <a:lstStyle/>
          <a:p>
            <a:r>
              <a:rPr lang="es-MX" sz="2400" dirty="0" smtClean="0"/>
              <a:t>Con ayuda de la instrucción FOR hacer que el primer led parpadee 5 veces con un retardo de 3 segundos. Posteriormente el segundo led debe parpadear 10 veces con un retardo de 1 segundo. </a:t>
            </a:r>
          </a:p>
          <a:p>
            <a:r>
              <a:rPr lang="es-MX" sz="2400" dirty="0" smtClean="0"/>
              <a:t>Después el tercer led debe parpadear 3 veces con un retardo de 0.25 segundos y sucesivamente el cuarto led debe parpadear 2 veces con un retardo de 5 segundos. </a:t>
            </a:r>
          </a:p>
          <a:p>
            <a:r>
              <a:rPr lang="es-MX" sz="2400" dirty="0" smtClean="0"/>
              <a:t>El ciclo debe repetirse 2 veces y luego todos los leds deben quedarse encendidos indefinidamente. </a:t>
            </a:r>
          </a:p>
          <a:p>
            <a:endParaRPr lang="es-MX" sz="2400" dirty="0" smtClean="0"/>
          </a:p>
          <a:p>
            <a:pPr marL="0" indent="0">
              <a:buNone/>
            </a:pPr>
            <a:r>
              <a:rPr lang="es-MX" sz="2400" dirty="0" err="1"/>
              <a:t>f</a:t>
            </a:r>
            <a:r>
              <a:rPr lang="es-MX" sz="2400" dirty="0" err="1" smtClean="0"/>
              <a:t>or</a:t>
            </a:r>
            <a:r>
              <a:rPr lang="es-MX" sz="2400" dirty="0" smtClean="0"/>
              <a:t> (</a:t>
            </a:r>
            <a:r>
              <a:rPr lang="es-MX" sz="2400" dirty="0" err="1" smtClean="0"/>
              <a:t>int</a:t>
            </a:r>
            <a:r>
              <a:rPr lang="es-MX" sz="2400" dirty="0" smtClean="0"/>
              <a:t> i = 0; i&lt;= #; i++)</a:t>
            </a:r>
          </a:p>
          <a:p>
            <a:pPr marL="0" indent="0">
              <a:buNone/>
            </a:pPr>
            <a:r>
              <a:rPr lang="es-MX" sz="2400" dirty="0" smtClean="0"/>
              <a:t>{</a:t>
            </a:r>
          </a:p>
          <a:p>
            <a:pPr marL="0" indent="0">
              <a:buNone/>
            </a:pPr>
            <a:r>
              <a:rPr lang="es-MX" sz="2400" dirty="0" smtClean="0"/>
              <a:t>//acciones</a:t>
            </a:r>
          </a:p>
          <a:p>
            <a:pPr marL="0" indent="0">
              <a:buNone/>
            </a:pPr>
            <a:r>
              <a:rPr lang="es-MX" sz="2400" dirty="0" smtClean="0"/>
              <a:t>}</a:t>
            </a:r>
            <a:endParaRPr lang="es-MX" sz="2400" dirty="0"/>
          </a:p>
        </p:txBody>
      </p:sp>
    </p:spTree>
    <p:extLst>
      <p:ext uri="{BB962C8B-B14F-4D97-AF65-F5344CB8AC3E}">
        <p14:creationId xmlns:p14="http://schemas.microsoft.com/office/powerpoint/2010/main" val="77719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51539" y="302653"/>
            <a:ext cx="8268236" cy="6555347"/>
          </a:xfrm>
        </p:spPr>
        <p:txBody>
          <a:bodyPr>
            <a:normAutofit lnSpcReduction="10000"/>
          </a:bodyPr>
          <a:lstStyle/>
          <a:p>
            <a:r>
              <a:rPr lang="es-MX" sz="2400" dirty="0"/>
              <a:t>Las </a:t>
            </a:r>
            <a:r>
              <a:rPr lang="es-MX" sz="2400" dirty="0" smtClean="0"/>
              <a:t>entradas </a:t>
            </a:r>
            <a:r>
              <a:rPr lang="es-MX" sz="2400" dirty="0"/>
              <a:t>sirven </a:t>
            </a:r>
            <a:r>
              <a:rPr lang="es-MX" sz="2400" dirty="0" smtClean="0"/>
              <a:t>recibir señales de </a:t>
            </a:r>
            <a:r>
              <a:rPr lang="es-MX" sz="2400" dirty="0"/>
              <a:t>circuitos externos </a:t>
            </a:r>
            <a:r>
              <a:rPr lang="es-MX" sz="2400" dirty="0" smtClean="0"/>
              <a:t>y ejecutar acciones de respuesta en el programa. </a:t>
            </a:r>
            <a:r>
              <a:rPr lang="es-MX" sz="2400" dirty="0"/>
              <a:t>En el caso de Arduino se tienen </a:t>
            </a:r>
            <a:r>
              <a:rPr lang="es-MX" sz="2400" dirty="0" smtClean="0"/>
              <a:t>entradas TTL, </a:t>
            </a:r>
            <a:r>
              <a:rPr lang="es-MX" sz="2400" dirty="0"/>
              <a:t>con 0v se considera un cero lógico o apagado y con 5v se considera un uno lógico o encendido. </a:t>
            </a:r>
          </a:p>
          <a:p>
            <a:pPr marL="0" indent="0">
              <a:buNone/>
            </a:pPr>
            <a:r>
              <a:rPr lang="es-MX" sz="2400" dirty="0"/>
              <a:t> </a:t>
            </a:r>
          </a:p>
          <a:p>
            <a:pPr marL="0" indent="0">
              <a:buNone/>
            </a:pPr>
            <a:r>
              <a:rPr lang="es-MX" sz="2400" dirty="0" err="1"/>
              <a:t>void</a:t>
            </a:r>
            <a:r>
              <a:rPr lang="es-MX" sz="2400" dirty="0"/>
              <a:t> </a:t>
            </a:r>
            <a:r>
              <a:rPr lang="es-MX" sz="2400" dirty="0" err="1"/>
              <a:t>setup</a:t>
            </a:r>
            <a:r>
              <a:rPr lang="es-MX" sz="2400" dirty="0"/>
              <a:t>()</a:t>
            </a:r>
          </a:p>
          <a:p>
            <a:pPr marL="0" indent="0">
              <a:buNone/>
            </a:pPr>
            <a:r>
              <a:rPr lang="es-MX" sz="2400" dirty="0"/>
              <a:t>{</a:t>
            </a:r>
          </a:p>
          <a:p>
            <a:pPr marL="0" indent="0">
              <a:buNone/>
            </a:pPr>
            <a:r>
              <a:rPr lang="es-MX" sz="2400" dirty="0" err="1"/>
              <a:t>pinMode</a:t>
            </a:r>
            <a:r>
              <a:rPr lang="es-MX" sz="2400" dirty="0"/>
              <a:t>( #pin, modo);</a:t>
            </a:r>
          </a:p>
          <a:p>
            <a:pPr marL="0" indent="0">
              <a:buNone/>
            </a:pPr>
            <a:r>
              <a:rPr lang="es-MX" sz="2400" dirty="0"/>
              <a:t>}</a:t>
            </a:r>
            <a:br>
              <a:rPr lang="es-MX" sz="2400" dirty="0"/>
            </a:br>
            <a:endParaRPr lang="es-MX" sz="2400" dirty="0"/>
          </a:p>
          <a:p>
            <a:r>
              <a:rPr lang="es-MX" sz="2400" dirty="0"/>
              <a:t>Los modos pueden ser básicamente OUTPUT, INPUT e INPUT_PULLUP</a:t>
            </a:r>
            <a:r>
              <a:rPr lang="es-MX" sz="2400" dirty="0" smtClean="0"/>
              <a:t>.</a:t>
            </a:r>
          </a:p>
          <a:p>
            <a:r>
              <a:rPr lang="es-MX" sz="2400" dirty="0" smtClean="0"/>
              <a:t>El modo INPUT_PULLUP activa la resistencia de pull interna en el microcontrolador, de modo que no es necesario hacer la conexión externa. En ambientes con mucho ruido o cables largos no se recomienda su uso, es mas confiable usar una resistencia externa. </a:t>
            </a:r>
            <a:endParaRPr lang="es-MX" sz="2400" dirty="0"/>
          </a:p>
          <a:p>
            <a:endParaRPr lang="es-MX" dirty="0"/>
          </a:p>
        </p:txBody>
      </p:sp>
    </p:spTree>
    <p:extLst>
      <p:ext uri="{BB962C8B-B14F-4D97-AF65-F5344CB8AC3E}">
        <p14:creationId xmlns:p14="http://schemas.microsoft.com/office/powerpoint/2010/main" val="287295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90175" y="605307"/>
            <a:ext cx="8190963" cy="5379441"/>
          </a:xfrm>
        </p:spPr>
        <p:txBody>
          <a:bodyPr>
            <a:normAutofit lnSpcReduction="10000"/>
          </a:bodyPr>
          <a:lstStyle/>
          <a:p>
            <a:r>
              <a:rPr lang="es-MX" sz="2400" dirty="0"/>
              <a:t>La instrucción anterior sirve para configurar si nuestro pin será una entrada o salida, sin embargo para manipularla se requiere usar la instrucción </a:t>
            </a:r>
            <a:r>
              <a:rPr lang="es-MX" sz="2400" dirty="0" smtClean="0"/>
              <a:t>digitalRead.</a:t>
            </a:r>
            <a:endParaRPr lang="es-MX" sz="2400" dirty="0"/>
          </a:p>
          <a:p>
            <a:endParaRPr lang="es-MX" sz="2400" dirty="0" smtClean="0"/>
          </a:p>
          <a:p>
            <a:pPr marL="0" indent="0">
              <a:buNone/>
            </a:pPr>
            <a:r>
              <a:rPr lang="es-MX" sz="2400" dirty="0" err="1"/>
              <a:t>i</a:t>
            </a:r>
            <a:r>
              <a:rPr lang="es-MX" sz="2400" dirty="0" err="1" smtClean="0"/>
              <a:t>nt</a:t>
            </a:r>
            <a:r>
              <a:rPr lang="es-MX" sz="2400" dirty="0" smtClean="0"/>
              <a:t> </a:t>
            </a:r>
            <a:r>
              <a:rPr lang="es-MX" sz="2400" dirty="0" err="1" smtClean="0"/>
              <a:t>value</a:t>
            </a:r>
            <a:r>
              <a:rPr lang="es-MX" sz="2400" dirty="0" smtClean="0"/>
              <a:t> = 0;</a:t>
            </a:r>
          </a:p>
          <a:p>
            <a:pPr marL="0" indent="0">
              <a:buNone/>
            </a:pPr>
            <a:endParaRPr lang="es-MX" sz="2400" dirty="0"/>
          </a:p>
          <a:p>
            <a:pPr marL="0" indent="0">
              <a:buNone/>
            </a:pPr>
            <a:r>
              <a:rPr lang="es-MX" sz="2400" dirty="0" err="1"/>
              <a:t>void</a:t>
            </a:r>
            <a:r>
              <a:rPr lang="es-MX" sz="2400" dirty="0"/>
              <a:t> </a:t>
            </a:r>
            <a:r>
              <a:rPr lang="es-MX" sz="2400" dirty="0" err="1"/>
              <a:t>loop</a:t>
            </a:r>
            <a:r>
              <a:rPr lang="es-MX" sz="2400" dirty="0"/>
              <a:t>()</a:t>
            </a:r>
          </a:p>
          <a:p>
            <a:pPr marL="0" indent="0">
              <a:buNone/>
            </a:pPr>
            <a:r>
              <a:rPr lang="es-MX" sz="2400" dirty="0"/>
              <a:t>{</a:t>
            </a:r>
          </a:p>
          <a:p>
            <a:pPr marL="0" indent="0">
              <a:buNone/>
            </a:pPr>
            <a:r>
              <a:rPr lang="es-MX" sz="2400" dirty="0" err="1"/>
              <a:t>v</a:t>
            </a:r>
            <a:r>
              <a:rPr lang="es-MX" sz="2400" dirty="0" err="1" smtClean="0"/>
              <a:t>alue</a:t>
            </a:r>
            <a:r>
              <a:rPr lang="es-MX" sz="2400" dirty="0" smtClean="0"/>
              <a:t> = digitalRead( </a:t>
            </a:r>
            <a:r>
              <a:rPr lang="es-MX" sz="2400" dirty="0"/>
              <a:t>#</a:t>
            </a:r>
            <a:r>
              <a:rPr lang="es-MX" sz="2400" dirty="0" smtClean="0"/>
              <a:t>pin);</a:t>
            </a:r>
            <a:endParaRPr lang="es-MX" sz="2400" dirty="0"/>
          </a:p>
          <a:p>
            <a:pPr marL="0" indent="0">
              <a:buNone/>
            </a:pPr>
            <a:r>
              <a:rPr lang="es-MX" sz="2400" dirty="0"/>
              <a:t>}</a:t>
            </a:r>
          </a:p>
          <a:p>
            <a:endParaRPr lang="es-MX" sz="2400" dirty="0"/>
          </a:p>
          <a:p>
            <a:r>
              <a:rPr lang="es-MX" sz="2400" dirty="0"/>
              <a:t>El estado puede ser HIGH o LOW. </a:t>
            </a:r>
          </a:p>
          <a:p>
            <a:endParaRPr lang="es-MX" dirty="0"/>
          </a:p>
        </p:txBody>
      </p:sp>
    </p:spTree>
    <p:extLst>
      <p:ext uri="{BB962C8B-B14F-4D97-AF65-F5344CB8AC3E}">
        <p14:creationId xmlns:p14="http://schemas.microsoft.com/office/powerpoint/2010/main" val="358485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856389" y="167426"/>
            <a:ext cx="7315200" cy="6858000"/>
          </a:xfrm>
        </p:spPr>
        <p:txBody>
          <a:bodyPr>
            <a:normAutofit fontScale="92500" lnSpcReduction="10000"/>
          </a:bodyPr>
          <a:lstStyle/>
          <a:p>
            <a:pPr marL="0" indent="0">
              <a:buNone/>
            </a:pPr>
            <a:r>
              <a:rPr lang="es-MX" dirty="0" err="1"/>
              <a:t>void</a:t>
            </a:r>
            <a:r>
              <a:rPr lang="es-MX" dirty="0"/>
              <a:t> </a:t>
            </a:r>
            <a:r>
              <a:rPr lang="es-MX" dirty="0" err="1"/>
              <a:t>setup</a:t>
            </a:r>
            <a:r>
              <a:rPr lang="es-MX" dirty="0"/>
              <a:t>() // se ejecuta una sola vez</a:t>
            </a:r>
          </a:p>
          <a:p>
            <a:pPr marL="0" indent="0">
              <a:buNone/>
            </a:pPr>
            <a:r>
              <a:rPr lang="es-MX" dirty="0"/>
              <a:t>{</a:t>
            </a:r>
          </a:p>
          <a:p>
            <a:pPr marL="0" indent="0">
              <a:buNone/>
            </a:pPr>
            <a:r>
              <a:rPr lang="es-MX" dirty="0" err="1" smtClean="0"/>
              <a:t>pinMode</a:t>
            </a:r>
            <a:r>
              <a:rPr lang="es-MX" dirty="0" smtClean="0"/>
              <a:t>(LED_BUILTIN, </a:t>
            </a:r>
            <a:r>
              <a:rPr lang="es-MX" dirty="0"/>
              <a:t>OUTPUT</a:t>
            </a:r>
            <a:r>
              <a:rPr lang="es-MX" dirty="0" smtClean="0"/>
              <a:t>);</a:t>
            </a:r>
          </a:p>
          <a:p>
            <a:pPr marL="0" indent="0">
              <a:buNone/>
            </a:pPr>
            <a:r>
              <a:rPr lang="es-MX" dirty="0" err="1" smtClean="0"/>
              <a:t>pinMode</a:t>
            </a:r>
            <a:r>
              <a:rPr lang="es-MX" dirty="0" smtClean="0"/>
              <a:t> ( 8, INPUT);</a:t>
            </a:r>
          </a:p>
          <a:p>
            <a:pPr marL="0" indent="0">
              <a:buNone/>
            </a:pPr>
            <a:r>
              <a:rPr lang="es-MX" dirty="0" smtClean="0"/>
              <a:t>}</a:t>
            </a:r>
            <a:endParaRPr lang="es-MX" dirty="0"/>
          </a:p>
          <a:p>
            <a:endParaRPr lang="es-MX" dirty="0"/>
          </a:p>
          <a:p>
            <a:pPr marL="0" indent="0">
              <a:buNone/>
            </a:pPr>
            <a:r>
              <a:rPr lang="es-MX" dirty="0" err="1"/>
              <a:t>void</a:t>
            </a:r>
            <a:r>
              <a:rPr lang="es-MX" dirty="0"/>
              <a:t> </a:t>
            </a:r>
            <a:r>
              <a:rPr lang="es-MX" dirty="0" err="1"/>
              <a:t>loop</a:t>
            </a:r>
            <a:r>
              <a:rPr lang="es-MX" dirty="0"/>
              <a:t>() // se ejecuta cíclicamente de forma indefinida</a:t>
            </a:r>
          </a:p>
          <a:p>
            <a:pPr marL="0" indent="0">
              <a:buNone/>
            </a:pPr>
            <a:r>
              <a:rPr lang="es-MX" dirty="0" smtClean="0"/>
              <a:t>{</a:t>
            </a:r>
          </a:p>
          <a:p>
            <a:pPr marL="0" indent="0">
              <a:buNone/>
            </a:pPr>
            <a:r>
              <a:rPr lang="es-MX" dirty="0" err="1" smtClean="0"/>
              <a:t>if</a:t>
            </a:r>
            <a:r>
              <a:rPr lang="es-MX" dirty="0" smtClean="0"/>
              <a:t>(</a:t>
            </a:r>
            <a:r>
              <a:rPr lang="es-MX" dirty="0" err="1" smtClean="0"/>
              <a:t>digitalRead</a:t>
            </a:r>
            <a:r>
              <a:rPr lang="es-MX" dirty="0" smtClean="0"/>
              <a:t>(8) == 1)</a:t>
            </a:r>
          </a:p>
          <a:p>
            <a:pPr marL="0" indent="0">
              <a:buNone/>
            </a:pPr>
            <a:r>
              <a:rPr lang="es-MX" dirty="0"/>
              <a:t>{</a:t>
            </a:r>
            <a:r>
              <a:rPr lang="es-MX" dirty="0" smtClean="0"/>
              <a:t> </a:t>
            </a:r>
            <a:endParaRPr lang="es-MX" dirty="0"/>
          </a:p>
          <a:p>
            <a:pPr marL="0" indent="0">
              <a:buNone/>
            </a:pPr>
            <a:r>
              <a:rPr lang="es-MX" dirty="0" err="1" smtClean="0"/>
              <a:t>digitalWrite</a:t>
            </a:r>
            <a:r>
              <a:rPr lang="es-MX" dirty="0" smtClean="0"/>
              <a:t>(</a:t>
            </a:r>
            <a:r>
              <a:rPr lang="es-MX" dirty="0"/>
              <a:t>LED_BUILTIN</a:t>
            </a:r>
            <a:r>
              <a:rPr lang="es-MX" dirty="0" smtClean="0"/>
              <a:t>, </a:t>
            </a:r>
            <a:r>
              <a:rPr lang="es-MX" dirty="0"/>
              <a:t>HIGH); // pone a 5v el pin </a:t>
            </a:r>
            <a:r>
              <a:rPr lang="es-MX" dirty="0" smtClean="0"/>
              <a:t>13</a:t>
            </a:r>
          </a:p>
          <a:p>
            <a:pPr marL="0" indent="0">
              <a:buNone/>
            </a:pPr>
            <a:r>
              <a:rPr lang="es-MX" dirty="0" smtClean="0"/>
              <a:t>}</a:t>
            </a:r>
          </a:p>
          <a:p>
            <a:pPr marL="0" indent="0">
              <a:buNone/>
            </a:pPr>
            <a:r>
              <a:rPr lang="es-MX" dirty="0" err="1" smtClean="0"/>
              <a:t>else</a:t>
            </a:r>
            <a:endParaRPr lang="es-MX" dirty="0" smtClean="0"/>
          </a:p>
          <a:p>
            <a:pPr marL="0" indent="0">
              <a:buNone/>
            </a:pPr>
            <a:r>
              <a:rPr lang="es-MX" dirty="0" smtClean="0"/>
              <a:t>{</a:t>
            </a:r>
          </a:p>
          <a:p>
            <a:pPr marL="0" indent="0">
              <a:buNone/>
            </a:pPr>
            <a:r>
              <a:rPr lang="es-MX" dirty="0" err="1" smtClean="0"/>
              <a:t>digitalWrite</a:t>
            </a:r>
            <a:r>
              <a:rPr lang="es-MX" dirty="0" smtClean="0"/>
              <a:t>(</a:t>
            </a:r>
            <a:r>
              <a:rPr lang="es-MX" dirty="0"/>
              <a:t>LED_BUILTIN</a:t>
            </a:r>
            <a:r>
              <a:rPr lang="es-MX" dirty="0" smtClean="0"/>
              <a:t>, LOW); </a:t>
            </a:r>
            <a:r>
              <a:rPr lang="es-MX" dirty="0"/>
              <a:t>// pone a 5v el pin 13</a:t>
            </a:r>
          </a:p>
          <a:p>
            <a:pPr marL="0" indent="0">
              <a:buNone/>
            </a:pPr>
            <a:r>
              <a:rPr lang="es-MX" dirty="0" smtClean="0"/>
              <a:t>}</a:t>
            </a:r>
            <a:endParaRPr lang="es-MX" dirty="0"/>
          </a:p>
          <a:p>
            <a:pPr marL="0" indent="0">
              <a:buNone/>
            </a:pPr>
            <a:r>
              <a:rPr lang="es-MX" dirty="0" smtClean="0"/>
              <a:t>}</a:t>
            </a:r>
            <a:endParaRPr lang="es-MX" dirty="0"/>
          </a:p>
          <a:p>
            <a:endParaRPr lang="es-MX" dirty="0"/>
          </a:p>
        </p:txBody>
      </p:sp>
    </p:spTree>
    <p:extLst>
      <p:ext uri="{BB962C8B-B14F-4D97-AF65-F5344CB8AC3E}">
        <p14:creationId xmlns:p14="http://schemas.microsoft.com/office/powerpoint/2010/main" val="72731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#3</a:t>
            </a:r>
            <a:endParaRPr lang="es-MX" dirty="0"/>
          </a:p>
        </p:txBody>
      </p:sp>
      <p:sp>
        <p:nvSpPr>
          <p:cNvPr id="3" name="Marcador de contenido 2"/>
          <p:cNvSpPr>
            <a:spLocks noGrp="1"/>
          </p:cNvSpPr>
          <p:nvPr>
            <p:ph idx="1"/>
          </p:nvPr>
        </p:nvSpPr>
        <p:spPr/>
        <p:txBody>
          <a:bodyPr>
            <a:normAutofit/>
          </a:bodyPr>
          <a:lstStyle/>
          <a:p>
            <a:r>
              <a:rPr lang="es-MX" sz="2400" dirty="0" smtClean="0"/>
              <a:t>Haga que cada botón encienda cada uno de los 4 leds que ya se tenían conectados. El primer botón enciende el primer led, el segundo botón el segundo led y así sucesivamente. </a:t>
            </a:r>
          </a:p>
          <a:p>
            <a:endParaRPr lang="es-MX" sz="2400" dirty="0"/>
          </a:p>
          <a:p>
            <a:endParaRPr lang="es-MX" sz="2400" dirty="0" smtClean="0"/>
          </a:p>
          <a:p>
            <a:endParaRPr lang="es-MX" sz="2400" dirty="0"/>
          </a:p>
          <a:p>
            <a:endParaRPr lang="es-MX" sz="2400" dirty="0" smtClean="0"/>
          </a:p>
          <a:p>
            <a:endParaRPr lang="es-MX" sz="2400" dirty="0"/>
          </a:p>
          <a:p>
            <a:endParaRPr lang="es-MX" sz="2400" dirty="0" smtClean="0"/>
          </a:p>
          <a:p>
            <a:endParaRPr lang="es-MX" sz="24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186" y="2400622"/>
            <a:ext cx="5943600" cy="4297680"/>
          </a:xfrm>
          <a:prstGeom prst="rect">
            <a:avLst/>
          </a:prstGeom>
        </p:spPr>
      </p:pic>
    </p:spTree>
    <p:extLst>
      <p:ext uri="{BB962C8B-B14F-4D97-AF65-F5344CB8AC3E}">
        <p14:creationId xmlns:p14="http://schemas.microsoft.com/office/powerpoint/2010/main" val="16339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#4</a:t>
            </a:r>
            <a:endParaRPr lang="es-MX" dirty="0"/>
          </a:p>
        </p:txBody>
      </p:sp>
      <p:sp>
        <p:nvSpPr>
          <p:cNvPr id="3" name="Marcador de contenido 2"/>
          <p:cNvSpPr>
            <a:spLocks noGrp="1"/>
          </p:cNvSpPr>
          <p:nvPr>
            <p:ph idx="1"/>
          </p:nvPr>
        </p:nvSpPr>
        <p:spPr>
          <a:xfrm>
            <a:off x="3869268" y="270456"/>
            <a:ext cx="7315200" cy="6156102"/>
          </a:xfrm>
        </p:spPr>
        <p:txBody>
          <a:bodyPr>
            <a:normAutofit lnSpcReduction="10000"/>
          </a:bodyPr>
          <a:lstStyle/>
          <a:p>
            <a:r>
              <a:rPr lang="es-MX" sz="2400" dirty="0" smtClean="0"/>
              <a:t>Hacer que al presionar un botón el led encendido se desplace en 1 posición y al terminar regrese al origen. De forma sucesiva. </a:t>
            </a:r>
          </a:p>
          <a:p>
            <a:r>
              <a:rPr lang="es-MX" sz="2400" dirty="0" smtClean="0"/>
              <a:t>Utilice un acumulador y switch case.</a:t>
            </a:r>
          </a:p>
          <a:p>
            <a:r>
              <a:rPr lang="es-MX" sz="2400" dirty="0" smtClean="0"/>
              <a:t>Cambie la configuración de la entrada para usar la pull up interna.</a:t>
            </a:r>
          </a:p>
          <a:p>
            <a:endParaRPr lang="es-MX" sz="2400" dirty="0" smtClean="0"/>
          </a:p>
          <a:p>
            <a:pPr marL="0" indent="0">
              <a:buNone/>
            </a:pPr>
            <a:r>
              <a:rPr lang="es-MX" sz="2400" dirty="0"/>
              <a:t>s</a:t>
            </a:r>
            <a:r>
              <a:rPr lang="es-MX" sz="2400" dirty="0" smtClean="0"/>
              <a:t>witch (</a:t>
            </a:r>
            <a:r>
              <a:rPr lang="es-MX" sz="2400" dirty="0" err="1" smtClean="0"/>
              <a:t>var</a:t>
            </a:r>
            <a:r>
              <a:rPr lang="es-MX" sz="2400" dirty="0" smtClean="0"/>
              <a:t>)</a:t>
            </a:r>
          </a:p>
          <a:p>
            <a:pPr marL="0" indent="0">
              <a:buNone/>
            </a:pPr>
            <a:r>
              <a:rPr lang="es-MX" sz="2400" dirty="0" smtClean="0"/>
              <a:t>{</a:t>
            </a:r>
          </a:p>
          <a:p>
            <a:pPr marL="0" indent="0">
              <a:buNone/>
            </a:pPr>
            <a:r>
              <a:rPr lang="es-MX" sz="2400" dirty="0"/>
              <a:t>c</a:t>
            </a:r>
            <a:r>
              <a:rPr lang="es-MX" sz="2400" dirty="0" smtClean="0"/>
              <a:t>ase x:</a:t>
            </a:r>
          </a:p>
          <a:p>
            <a:pPr marL="0" indent="0">
              <a:buNone/>
            </a:pPr>
            <a:r>
              <a:rPr lang="es-MX" sz="2400" dirty="0"/>
              <a:t>b</a:t>
            </a:r>
            <a:r>
              <a:rPr lang="es-MX" sz="2400" dirty="0" smtClean="0"/>
              <a:t>reak;</a:t>
            </a:r>
          </a:p>
          <a:p>
            <a:pPr marL="0" indent="0">
              <a:buNone/>
            </a:pPr>
            <a:r>
              <a:rPr lang="es-MX" sz="2400" dirty="0"/>
              <a:t>d</a:t>
            </a:r>
            <a:r>
              <a:rPr lang="es-MX" sz="2400" dirty="0" smtClean="0"/>
              <a:t>efault:</a:t>
            </a:r>
          </a:p>
          <a:p>
            <a:pPr marL="0" indent="0">
              <a:buNone/>
            </a:pPr>
            <a:r>
              <a:rPr lang="es-MX" sz="2400" dirty="0"/>
              <a:t>b</a:t>
            </a:r>
            <a:r>
              <a:rPr lang="es-MX" sz="2400" dirty="0" smtClean="0"/>
              <a:t>reak;</a:t>
            </a:r>
          </a:p>
          <a:p>
            <a:pPr marL="0" indent="0">
              <a:buNone/>
            </a:pPr>
            <a:r>
              <a:rPr lang="es-MX" sz="2400" dirty="0"/>
              <a:t>}</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310" y="2471076"/>
            <a:ext cx="6067023" cy="4386924"/>
          </a:xfrm>
          <a:prstGeom prst="rect">
            <a:avLst/>
          </a:prstGeom>
        </p:spPr>
      </p:pic>
    </p:spTree>
    <p:extLst>
      <p:ext uri="{BB962C8B-B14F-4D97-AF65-F5344CB8AC3E}">
        <p14:creationId xmlns:p14="http://schemas.microsoft.com/office/powerpoint/2010/main" val="196162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Material de repaso y apoyo</a:t>
            </a:r>
            <a:endParaRPr lang="es-MX" dirty="0"/>
          </a:p>
        </p:txBody>
      </p:sp>
      <p:pic>
        <p:nvPicPr>
          <p:cNvPr id="4" name="YWY_Is0L7fE"/>
          <p:cNvPicPr>
            <a:picLocks noGrp="1" noRot="1" noChangeAspect="1"/>
          </p:cNvPicPr>
          <p:nvPr>
            <p:ph idx="1"/>
            <a:videoFile r:link="rId1"/>
          </p:nvPr>
        </p:nvPicPr>
        <p:blipFill>
          <a:blip r:embed="rId3"/>
          <a:stretch>
            <a:fillRect/>
          </a:stretch>
        </p:blipFill>
        <p:spPr>
          <a:xfrm>
            <a:off x="3515165" y="1123837"/>
            <a:ext cx="8143088" cy="4580487"/>
          </a:xfrm>
          <a:prstGeom prst="rect">
            <a:avLst/>
          </a:prstGeom>
        </p:spPr>
      </p:pic>
    </p:spTree>
    <p:extLst>
      <p:ext uri="{BB962C8B-B14F-4D97-AF65-F5344CB8AC3E}">
        <p14:creationId xmlns:p14="http://schemas.microsoft.com/office/powerpoint/2010/main" val="1867411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Está Basado en una tarjeta con un microcontrolador  que permite conectar sensores, actuadores y otros elementos mediante sus entradas y salidas, analógicas y digitales</a:t>
            </a:r>
            <a:r>
              <a:rPr lang="es-CO" altLang="es-MX" sz="3200" dirty="0" smtClean="0"/>
              <a:t>.</a:t>
            </a:r>
          </a:p>
          <a:p>
            <a:endParaRPr lang="es-CO" altLang="es-MX" sz="3200"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7289443" y="3162549"/>
            <a:ext cx="4236552" cy="3569295"/>
          </a:xfrm>
          <a:prstGeom prst="rect">
            <a:avLst/>
          </a:prstGeom>
        </p:spPr>
      </p:pic>
    </p:spTree>
    <p:extLst>
      <p:ext uri="{BB962C8B-B14F-4D97-AF65-F5344CB8AC3E}">
        <p14:creationId xmlns:p14="http://schemas.microsoft.com/office/powerpoint/2010/main" val="3291620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 modulación por ancho de pulso (PWM) es una técnica que permite regular de cierto modo la potencia de algún circuito. Ya sea el brillo de un led, la velocidad de un motor o la potencia de un calentador entre muchos mas. </a:t>
            </a:r>
          </a:p>
          <a:p>
            <a:r>
              <a:rPr lang="es-MX" dirty="0" smtClean="0"/>
              <a:t>Mediante control digital se crea una onda cuadrada ( 0 a 5v) y cambiando la relaci0n de tiempo que dura el estado alto con respecto al estado bajo . Es decir se modula el ancho de pulso del estado alto con respecto al estado bajo.</a:t>
            </a:r>
          </a:p>
          <a:p>
            <a:endParaRPr lang="es-MX" dirty="0"/>
          </a:p>
          <a:p>
            <a:endParaRPr lang="es-MX" dirty="0" smtClean="0"/>
          </a:p>
          <a:p>
            <a:endParaRPr lang="es-MX" dirty="0"/>
          </a:p>
          <a:p>
            <a:endParaRPr lang="es-MX" dirty="0" smtClean="0"/>
          </a:p>
          <a:p>
            <a:endParaRPr lang="es-MX" dirty="0"/>
          </a:p>
        </p:txBody>
      </p:sp>
      <p:pic>
        <p:nvPicPr>
          <p:cNvPr id="1026" name="Picture 2" descr="http://www.pyroelectro.com/tutorials/fading_led_pwm/img/pwm_fa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59" y="3745516"/>
            <a:ext cx="6450409" cy="29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Las líneas verdes representan el periodo. El periodo es el inverso de la frecuencia del PWM. Para el caso del Arduino UNO su frecuencia es de 500 Hz (aplican restricciones en ciertos pines), es decir que el periodo es de 2 ms.</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smtClean="0"/>
          </a:p>
          <a:p>
            <a:endParaRPr lang="es-MX" dirty="0"/>
          </a:p>
          <a:p>
            <a:endParaRPr lang="es-MX" dirty="0" smtClean="0"/>
          </a:p>
          <a:p>
            <a:endParaRPr lang="es-MX" dirty="0"/>
          </a:p>
          <a:p>
            <a:endParaRPr lang="es-MX" dirty="0" smtClean="0"/>
          </a:p>
          <a:p>
            <a:endParaRPr lang="es-MX" dirty="0"/>
          </a:p>
        </p:txBody>
      </p:sp>
      <p:pic>
        <p:nvPicPr>
          <p:cNvPr id="2050" name="Picture 2" descr="https://www.arduino.cc/en/uploads/Tutorial/pw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806" y="1935129"/>
            <a:ext cx="4396183" cy="481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5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En el IDE de Arduino usamos la instrucción </a:t>
            </a:r>
            <a:r>
              <a:rPr lang="es-MX" dirty="0" err="1" smtClean="0"/>
              <a:t>analogWrite</a:t>
            </a:r>
            <a:r>
              <a:rPr lang="es-MX" dirty="0" smtClean="0"/>
              <a:t> para manipular el PWM de nuestra tarjeta. Al ser de 8 bits el PWM de nuestra tarjeta significa que el rango de valores va desde o hasta 255.</a:t>
            </a:r>
            <a:br>
              <a:rPr lang="es-MX" dirty="0" smtClean="0"/>
            </a:br>
            <a:r>
              <a:rPr lang="es-MX" dirty="0" smtClean="0"/>
              <a:t>Siendo 0 completamente apagado y 255 completamente encendido. </a:t>
            </a:r>
          </a:p>
          <a:p>
            <a:r>
              <a:rPr lang="es-MX" dirty="0" smtClean="0"/>
              <a:t>Para desactivar el PWM es necesario llamar digitalRead o </a:t>
            </a:r>
            <a:r>
              <a:rPr lang="es-MX" dirty="0" err="1" smtClean="0"/>
              <a:t>digitalWrite</a:t>
            </a:r>
            <a:r>
              <a:rPr lang="es-MX" dirty="0" smtClean="0"/>
              <a:t>, siendo esta una gran desventaja comparado a otros lenguajes de programación que nos permiten un mejor manejo del PWM y su frecuencia. </a:t>
            </a:r>
          </a:p>
          <a:p>
            <a:endParaRPr lang="es-MX" dirty="0"/>
          </a:p>
          <a:p>
            <a:r>
              <a:rPr lang="es-MX" dirty="0" err="1" smtClean="0"/>
              <a:t>analogWrite</a:t>
            </a:r>
            <a:r>
              <a:rPr lang="es-MX" dirty="0" smtClean="0"/>
              <a:t>(#pin, valor);</a:t>
            </a:r>
          </a:p>
          <a:p>
            <a:endParaRPr lang="es-MX" dirty="0"/>
          </a:p>
          <a:p>
            <a:endParaRPr lang="es-MX" dirty="0" smtClean="0"/>
          </a:p>
          <a:p>
            <a:endParaRPr lang="es-MX" dirty="0"/>
          </a:p>
        </p:txBody>
      </p:sp>
    </p:spTree>
    <p:extLst>
      <p:ext uri="{BB962C8B-B14F-4D97-AF65-F5344CB8AC3E}">
        <p14:creationId xmlns:p14="http://schemas.microsoft.com/office/powerpoint/2010/main" val="1247286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sobre el PWM</a:t>
            </a:r>
            <a:endParaRPr lang="es-MX" dirty="0"/>
          </a:p>
        </p:txBody>
      </p:sp>
      <p:sp>
        <p:nvSpPr>
          <p:cNvPr id="3" name="Marcador de contenido 2"/>
          <p:cNvSpPr>
            <a:spLocks noGrp="1"/>
          </p:cNvSpPr>
          <p:nvPr>
            <p:ph idx="1"/>
          </p:nvPr>
        </p:nvSpPr>
        <p:spPr/>
        <p:txBody>
          <a:bodyPr/>
          <a:lstStyle/>
          <a:p>
            <a:r>
              <a:rPr lang="es-MX" dirty="0" smtClean="0"/>
              <a:t>Haga que un led encienda lentamente hasta alcanzar su brillo máximo y posteriormente se apague lentamente. El ciclo debe repetirse indefinidamente. Se recomienda usar la función FOR para lograr este efecto.  Se remienda usar el pin 9.</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612" y="2560320"/>
            <a:ext cx="5943600" cy="4297680"/>
          </a:xfrm>
          <a:prstGeom prst="rect">
            <a:avLst/>
          </a:prstGeom>
        </p:spPr>
      </p:pic>
    </p:spTree>
    <p:extLst>
      <p:ext uri="{BB962C8B-B14F-4D97-AF65-F5344CB8AC3E}">
        <p14:creationId xmlns:p14="http://schemas.microsoft.com/office/powerpoint/2010/main" val="36500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El conversor analógico a digital (ADC) sirve para leer voltajes y convertirlos a un valor digital con el que se pueda trabajar con nuestro microcontrolador. En el cado de Arduino Uno posee un ADC de 10 bits lo que significa que podemos obtener valores digitales en un rango de 0 a 1023.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3074" name="Picture 2" descr="http://www.seas.upenn.edu/~ese206/labs/adc206/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45" y="2768957"/>
            <a:ext cx="7646158" cy="38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6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En Arduino usamos el la instrucción </a:t>
            </a:r>
            <a:r>
              <a:rPr lang="es-MX" dirty="0" err="1" smtClean="0"/>
              <a:t>analogRead</a:t>
            </a:r>
            <a:r>
              <a:rPr lang="es-MX" dirty="0" smtClean="0"/>
              <a:t>() para usar el ADC. Al ser un ADC de 10 bits se tiene que si la referencia superior es de 5v se tendría una resolución de 4.9mV.  Es posible cambiar la resolución usando </a:t>
            </a:r>
            <a:r>
              <a:rPr lang="es-MX" dirty="0" err="1" smtClean="0"/>
              <a:t>analogReference</a:t>
            </a:r>
            <a:r>
              <a:rPr lang="es-MX" dirty="0" smtClean="0"/>
              <a:t>()</a:t>
            </a:r>
          </a:p>
          <a:p>
            <a:endParaRPr lang="es-MX" dirty="0"/>
          </a:p>
          <a:p>
            <a:pPr marL="0" indent="0">
              <a:buNone/>
            </a:pPr>
            <a:r>
              <a:rPr lang="es-MX" dirty="0" err="1" smtClean="0"/>
              <a:t>int</a:t>
            </a:r>
            <a:r>
              <a:rPr lang="es-MX" dirty="0" smtClean="0"/>
              <a:t> val;</a:t>
            </a:r>
          </a:p>
          <a:p>
            <a:pPr marL="0" indent="0">
              <a:buNone/>
            </a:pPr>
            <a:r>
              <a:rPr lang="es-MX" dirty="0" smtClean="0"/>
              <a:t>{</a:t>
            </a:r>
          </a:p>
          <a:p>
            <a:pPr marL="0" indent="0">
              <a:buNone/>
            </a:pPr>
            <a:r>
              <a:rPr lang="es-MX" dirty="0" smtClean="0"/>
              <a:t>val = </a:t>
            </a:r>
            <a:r>
              <a:rPr lang="es-MX" dirty="0" err="1" smtClean="0"/>
              <a:t>analogRead</a:t>
            </a:r>
            <a:r>
              <a:rPr lang="es-MX" dirty="0" smtClean="0"/>
              <a:t>(pin);</a:t>
            </a:r>
          </a:p>
          <a:p>
            <a:pPr marL="0" indent="0">
              <a:buNone/>
            </a:pPr>
            <a:r>
              <a:rPr lang="es-MX" dirty="0" smtClean="0"/>
              <a:t>}</a:t>
            </a:r>
          </a:p>
          <a:p>
            <a:pPr marL="0" indent="0">
              <a:buNone/>
            </a:pPr>
            <a:endParaRPr lang="es-MX" dirty="0"/>
          </a:p>
          <a:p>
            <a:r>
              <a:rPr lang="es-MX" dirty="0" smtClean="0"/>
              <a:t>Como se menciona se puede usar </a:t>
            </a:r>
            <a:r>
              <a:rPr lang="es-MX" dirty="0" err="1" smtClean="0"/>
              <a:t>analogReference</a:t>
            </a:r>
            <a:r>
              <a:rPr lang="es-MX" dirty="0" smtClean="0"/>
              <a:t>(</a:t>
            </a:r>
            <a:r>
              <a:rPr lang="es-MX" dirty="0" err="1" smtClean="0"/>
              <a:t>type</a:t>
            </a:r>
            <a:r>
              <a:rPr lang="es-MX" dirty="0" smtClean="0"/>
              <a:t>) para cambiar la referencia de voltaje superior del ADC.  Los parámetros permitidos en Arduino UNO son DEFAULT, INTERNAL y EXTERNAL.</a:t>
            </a:r>
            <a:endParaRPr lang="es-MX" dirty="0"/>
          </a:p>
        </p:txBody>
      </p:sp>
    </p:spTree>
    <p:extLst>
      <p:ext uri="{BB962C8B-B14F-4D97-AF65-F5344CB8AC3E}">
        <p14:creationId xmlns:p14="http://schemas.microsoft.com/office/powerpoint/2010/main" val="49770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con el ADC</a:t>
            </a:r>
            <a:endParaRPr lang="es-MX" dirty="0"/>
          </a:p>
        </p:txBody>
      </p:sp>
      <p:sp>
        <p:nvSpPr>
          <p:cNvPr id="3" name="Marcador de contenido 2"/>
          <p:cNvSpPr>
            <a:spLocks noGrp="1"/>
          </p:cNvSpPr>
          <p:nvPr>
            <p:ph idx="1"/>
          </p:nvPr>
        </p:nvSpPr>
        <p:spPr/>
        <p:txBody>
          <a:bodyPr/>
          <a:lstStyle/>
          <a:p>
            <a:r>
              <a:rPr lang="es-MX" dirty="0" smtClean="0"/>
              <a:t>Conecte un potenciómetro en A0 y regule el brillo del led usando el PWM. Es decir, lea el valor de voltaje en el potenciómetro y transfiéralo al PWM. </a:t>
            </a:r>
          </a:p>
          <a:p>
            <a:r>
              <a:rPr lang="es-MX" dirty="0" smtClean="0"/>
              <a:t>AL ser el ADC de 10 bits y el PWM de 8 bits deberá usar la función MAP para ajustar los rangos de valores a una escala adecuada. </a:t>
            </a:r>
          </a:p>
          <a:p>
            <a:pPr marL="0" indent="0">
              <a:buNone/>
            </a:pPr>
            <a:r>
              <a:rPr lang="es-MX" dirty="0" smtClean="0"/>
              <a:t> </a:t>
            </a:r>
            <a:r>
              <a:rPr lang="es-MX" dirty="0" err="1" smtClean="0"/>
              <a:t>pwm</a:t>
            </a:r>
            <a:r>
              <a:rPr lang="es-MX" dirty="0" smtClean="0"/>
              <a:t> = </a:t>
            </a:r>
            <a:r>
              <a:rPr lang="es-MX" dirty="0" err="1" smtClean="0"/>
              <a:t>map</a:t>
            </a:r>
            <a:r>
              <a:rPr lang="es-MX" dirty="0" smtClean="0"/>
              <a:t> (</a:t>
            </a:r>
            <a:r>
              <a:rPr lang="es-MX" dirty="0" err="1" smtClean="0"/>
              <a:t>adc</a:t>
            </a:r>
            <a:r>
              <a:rPr lang="es-MX" dirty="0" smtClean="0"/>
              <a:t>, 0, 1023, 0, 255);</a:t>
            </a:r>
          </a:p>
          <a:p>
            <a:pPr marL="0" indent="0">
              <a:buNone/>
            </a:pPr>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863" y="3159864"/>
            <a:ext cx="5088228" cy="3679180"/>
          </a:xfrm>
          <a:prstGeom prst="rect">
            <a:avLst/>
          </a:prstGeom>
        </p:spPr>
      </p:pic>
    </p:spTree>
    <p:extLst>
      <p:ext uri="{BB962C8B-B14F-4D97-AF65-F5344CB8AC3E}">
        <p14:creationId xmlns:p14="http://schemas.microsoft.com/office/powerpoint/2010/main" val="338250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Utilización de un display de 7 segmentos multiplexado.</a:t>
            </a:r>
            <a:endParaRPr lang="es-MX" dirty="0"/>
          </a:p>
        </p:txBody>
      </p:sp>
      <p:sp>
        <p:nvSpPr>
          <p:cNvPr id="3" name="Marcador de contenido 2"/>
          <p:cNvSpPr>
            <a:spLocks noGrp="1"/>
          </p:cNvSpPr>
          <p:nvPr>
            <p:ph idx="1"/>
          </p:nvPr>
        </p:nvSpPr>
        <p:spPr/>
        <p:txBody>
          <a:bodyPr/>
          <a:lstStyle/>
          <a:p>
            <a:r>
              <a:rPr lang="es-MX" dirty="0" smtClean="0"/>
              <a:t>Desarrollar un programa para usar un display de 7 segmentos de 4 dígitos que muestre la temperatura ambiente obtenida mediante un sensor LM35.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493" y="2226352"/>
            <a:ext cx="5749583" cy="4312187"/>
          </a:xfrm>
          <a:prstGeom prst="rect">
            <a:avLst/>
          </a:prstGeom>
        </p:spPr>
      </p:pic>
    </p:spTree>
    <p:extLst>
      <p:ext uri="{BB962C8B-B14F-4D97-AF65-F5344CB8AC3E}">
        <p14:creationId xmlns:p14="http://schemas.microsoft.com/office/powerpoint/2010/main" val="1302272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a:t>Una interrupción es un evento que hace que el microcontrolador deje de ejecutar la tarea que está realizando para atender dicho acontecimiento y luego regrese y </a:t>
            </a:r>
            <a:r>
              <a:rPr lang="es-MX" dirty="0" smtClean="0"/>
              <a:t>continúe </a:t>
            </a:r>
            <a:r>
              <a:rPr lang="es-MX" dirty="0"/>
              <a:t>la tarea que estaba realizando antes de que se presentara la interrupción</a:t>
            </a:r>
            <a:r>
              <a:rPr lang="es-MX" dirty="0" smtClean="0"/>
              <a:t>.</a:t>
            </a:r>
          </a:p>
          <a:p>
            <a:r>
              <a:rPr lang="es-MX" dirty="0" smtClean="0"/>
              <a:t>Existen interrupciones por TIMERS, cambio de estado lógico de en los pines de entrada, UART, EEPROM, ADC, etc. </a:t>
            </a:r>
          </a:p>
          <a:p>
            <a:r>
              <a:rPr lang="es-MX" dirty="0" smtClean="0"/>
              <a:t>En este caso veremos interrupciones por cambio de estado lógico en pines de entrada.</a:t>
            </a:r>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1026" name="Picture 2" descr="https://i.ytimg.com/vi/Qv4tvuKQU-c/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946" y="3435974"/>
            <a:ext cx="6083600" cy="342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83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manejar interrupciones de pines en Arduino se usan las siguientes instrucciones: </a:t>
            </a:r>
            <a:r>
              <a:rPr lang="es-MX" dirty="0" err="1" smtClean="0"/>
              <a:t>attachInterrupt</a:t>
            </a:r>
            <a:r>
              <a:rPr lang="es-MX" dirty="0" smtClean="0"/>
              <a:t>(), </a:t>
            </a:r>
            <a:r>
              <a:rPr lang="es-MX" dirty="0" err="1" smtClean="0"/>
              <a:t>detachInterrupt</a:t>
            </a:r>
            <a:r>
              <a:rPr lang="es-MX" dirty="0" smtClean="0"/>
              <a:t>(), </a:t>
            </a:r>
            <a:r>
              <a:rPr lang="es-MX" dirty="0" err="1" smtClean="0"/>
              <a:t>interrupts</a:t>
            </a:r>
            <a:r>
              <a:rPr lang="es-MX" dirty="0" smtClean="0"/>
              <a:t>() y </a:t>
            </a:r>
            <a:r>
              <a:rPr lang="es-MX" dirty="0" err="1" smtClean="0"/>
              <a:t>noInterrupts</a:t>
            </a:r>
            <a:r>
              <a:rPr lang="es-MX" dirty="0" smtClean="0"/>
              <a:t>().</a:t>
            </a:r>
          </a:p>
          <a:p>
            <a:r>
              <a:rPr lang="es-MX" dirty="0" smtClean="0"/>
              <a:t>En el caso de Arduino UNO solo se pueden usar los pines 2 y 3. Y para el Arduino Mega los pines 2, 3, 18, 19, 20 y 21. </a:t>
            </a:r>
            <a:endParaRPr lang="es-MX" dirty="0"/>
          </a:p>
          <a:p>
            <a:r>
              <a:rPr lang="es-MX" dirty="0" smtClean="0"/>
              <a:t>Solo se pueden usar esos pines específicos ya que las interrupciones es una característica dada por el hardware del microcontrolador. </a:t>
            </a:r>
          </a:p>
          <a:p>
            <a:endParaRPr lang="es-MX" dirty="0"/>
          </a:p>
          <a:p>
            <a:endParaRPr lang="es-MX" dirty="0" smtClean="0"/>
          </a:p>
          <a:p>
            <a:endParaRPr lang="es-MX" dirty="0"/>
          </a:p>
          <a:p>
            <a:endParaRPr lang="es-MX" dirty="0" smtClean="0"/>
          </a:p>
          <a:p>
            <a:endParaRPr lang="es-MX" dirty="0"/>
          </a:p>
        </p:txBody>
      </p:sp>
      <p:pic>
        <p:nvPicPr>
          <p:cNvPr id="2050" name="Picture 2" descr="http://embedded-lab.com/blog/wp-content/uploads/2015/02/XMega-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70" y="3387136"/>
            <a:ext cx="3740464" cy="33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61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MX" sz="3200" dirty="0"/>
              <a:t>Al ser Open-Hardware, tanto su diseño, como su distribución es libre. </a:t>
            </a:r>
          </a:p>
          <a:p>
            <a:r>
              <a:rPr lang="es-MX" sz="3200" dirty="0"/>
              <a:t>Es decir, puede utilizarse libremente para el desarrollo de cualquier tipo de proyecto sin necesidad de adquirir ninguna licencia.</a:t>
            </a:r>
          </a:p>
          <a:p>
            <a:endParaRPr lang="es-MX" dirty="0" smtClean="0"/>
          </a:p>
          <a:p>
            <a:endParaRPr lang="es-MX" dirty="0"/>
          </a:p>
          <a:p>
            <a:endParaRPr lang="es-MX" dirty="0" smtClean="0"/>
          </a:p>
          <a:p>
            <a:endParaRPr lang="es-MX" dirty="0"/>
          </a:p>
        </p:txBody>
      </p:sp>
      <p:pic>
        <p:nvPicPr>
          <p:cNvPr id="5" name="Imagen 4"/>
          <p:cNvPicPr>
            <a:picLocks noChangeAspect="1"/>
          </p:cNvPicPr>
          <p:nvPr/>
        </p:nvPicPr>
        <p:blipFill>
          <a:blip r:embed="rId2"/>
          <a:stretch>
            <a:fillRect/>
          </a:stretch>
        </p:blipFill>
        <p:spPr>
          <a:xfrm>
            <a:off x="8588705" y="3559155"/>
            <a:ext cx="2999492" cy="3139712"/>
          </a:xfrm>
          <a:prstGeom prst="rect">
            <a:avLst/>
          </a:prstGeom>
        </p:spPr>
      </p:pic>
    </p:spTree>
    <p:extLst>
      <p:ext uri="{BB962C8B-B14F-4D97-AF65-F5344CB8AC3E}">
        <p14:creationId xmlns:p14="http://schemas.microsoft.com/office/powerpoint/2010/main" val="2132514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Método para habilitar una interrupción:</a:t>
            </a:r>
          </a:p>
          <a:p>
            <a:endParaRPr lang="es-MX" dirty="0"/>
          </a:p>
          <a:p>
            <a:endParaRPr lang="es-MX" dirty="0" smtClean="0"/>
          </a:p>
          <a:p>
            <a:r>
              <a:rPr lang="es-MX" dirty="0" smtClean="0"/>
              <a:t>Donde: ISR es la función que se llama cuando la interrupción se da y </a:t>
            </a:r>
            <a:r>
              <a:rPr lang="es-MX" dirty="0" err="1" smtClean="0"/>
              <a:t>mode</a:t>
            </a:r>
            <a:r>
              <a:rPr lang="es-MX" dirty="0" smtClean="0"/>
              <a:t> es el tipo de interrupción que se desea. Puede ser:</a:t>
            </a:r>
          </a:p>
          <a:p>
            <a:r>
              <a:rPr lang="es-MX" dirty="0" smtClean="0"/>
              <a:t>LOW</a:t>
            </a:r>
          </a:p>
          <a:p>
            <a:r>
              <a:rPr lang="es-MX" dirty="0" smtClean="0"/>
              <a:t>CHANGE</a:t>
            </a:r>
          </a:p>
          <a:p>
            <a:r>
              <a:rPr lang="es-MX" dirty="0" smtClean="0"/>
              <a:t>RISING</a:t>
            </a:r>
          </a:p>
          <a:p>
            <a:r>
              <a:rPr lang="es-MX" dirty="0" smtClean="0"/>
              <a:t>FALLING</a:t>
            </a:r>
          </a:p>
          <a:p>
            <a:r>
              <a:rPr lang="es-MX" dirty="0" smtClean="0"/>
              <a:t>HIGH ( exclusivo Arduino </a:t>
            </a:r>
            <a:r>
              <a:rPr lang="es-MX" dirty="0" err="1" smtClean="0"/>
              <a:t>due</a:t>
            </a:r>
            <a:r>
              <a:rPr lang="es-MX" dirty="0" smtClean="0"/>
              <a:t>, </a:t>
            </a:r>
            <a:r>
              <a:rPr lang="es-MX" dirty="0" err="1" smtClean="0"/>
              <a:t>zero</a:t>
            </a:r>
            <a:r>
              <a:rPr lang="es-MX" dirty="0" smtClean="0"/>
              <a:t> y MKR1000)</a:t>
            </a:r>
          </a:p>
          <a:p>
            <a:pPr marL="0" indent="0">
              <a:buNone/>
            </a:pPr>
            <a:endParaRPr lang="es-MX" dirty="0" smtClean="0"/>
          </a:p>
          <a:p>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67339820"/>
              </p:ext>
            </p:extLst>
          </p:nvPr>
        </p:nvGraphicFramePr>
        <p:xfrm>
          <a:off x="4600788" y="1556991"/>
          <a:ext cx="5852160" cy="369570"/>
        </p:xfrm>
        <a:graphic>
          <a:graphicData uri="http://schemas.openxmlformats.org/drawingml/2006/table">
            <a:tbl>
              <a:tblPr/>
              <a:tblGrid>
                <a:gridCol w="5852160"/>
              </a:tblGrid>
              <a:tr h="0">
                <a:tc>
                  <a:txBody>
                    <a:bodyPr/>
                    <a:lstStyle/>
                    <a:p>
                      <a:pPr rtl="0"/>
                      <a:r>
                        <a:rPr lang="es-MX" dirty="0" err="1">
                          <a:effectLst/>
                        </a:rPr>
                        <a:t>attachInterrupt</a:t>
                      </a:r>
                      <a:r>
                        <a:rPr lang="es-MX" dirty="0">
                          <a:effectLst/>
                        </a:rPr>
                        <a:t>(</a:t>
                      </a:r>
                      <a:r>
                        <a:rPr lang="es-MX" dirty="0" err="1">
                          <a:effectLst/>
                        </a:rPr>
                        <a:t>digitalPinToInterrupt</a:t>
                      </a:r>
                      <a:r>
                        <a:rPr lang="es-MX" dirty="0">
                          <a:effectLst/>
                        </a:rPr>
                        <a:t>(pin), ISR, </a:t>
                      </a:r>
                      <a:r>
                        <a:rPr lang="es-MX" dirty="0" err="1">
                          <a:effectLst/>
                        </a:rPr>
                        <a:t>mode</a:t>
                      </a:r>
                      <a:r>
                        <a:rPr lang="es-MX" dirty="0">
                          <a:effectLst/>
                        </a:rPr>
                        <a:t>);</a:t>
                      </a:r>
                    </a:p>
                  </a:txBody>
                  <a:tcPr marL="47625" marR="190500" marT="47625" marB="4762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926670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deshabilitar una interrupción especifica se usa:</a:t>
            </a:r>
          </a:p>
          <a:p>
            <a:endParaRPr lang="es-MX" dirty="0" smtClean="0"/>
          </a:p>
          <a:p>
            <a:endParaRPr lang="es-MX" dirty="0"/>
          </a:p>
          <a:p>
            <a:r>
              <a:rPr lang="es-MX" dirty="0" smtClean="0"/>
              <a:t>Para desactivar todas las interrupciones se usa </a:t>
            </a:r>
            <a:r>
              <a:rPr lang="es-MX" dirty="0" err="1" smtClean="0"/>
              <a:t>noInterrupts</a:t>
            </a:r>
            <a:r>
              <a:rPr lang="es-MX" dirty="0" smtClean="0"/>
              <a:t>() y para volverlas a activar se usa </a:t>
            </a:r>
            <a:r>
              <a:rPr lang="es-MX" dirty="0" err="1" smtClean="0"/>
              <a:t>interrupts</a:t>
            </a:r>
            <a:r>
              <a:rPr lang="es-MX" dirty="0" smtClean="0"/>
              <a:t>().</a:t>
            </a:r>
          </a:p>
          <a:p>
            <a:r>
              <a:rPr lang="es-MX" dirty="0" smtClean="0"/>
              <a:t>Por default todas las interrupciones están activadas ya que se usan para el funcionamiento interno de Arduino (HAL), desactivarlas puede provocar que </a:t>
            </a:r>
            <a:r>
              <a:rPr lang="es-MX" dirty="0" err="1" smtClean="0"/>
              <a:t>millis</a:t>
            </a:r>
            <a:r>
              <a:rPr lang="es-MX" dirty="0" smtClean="0"/>
              <a:t>() deje de contar el tiempo y se pierdan datos en la comunicación UART. </a:t>
            </a:r>
            <a:r>
              <a:rPr lang="es-MX" dirty="0" err="1" smtClean="0"/>
              <a:t>Asi</a:t>
            </a:r>
            <a:r>
              <a:rPr lang="es-MX" dirty="0" smtClean="0"/>
              <a:t> como conflictos con los TIMERS y PWM.</a:t>
            </a:r>
          </a:p>
          <a:p>
            <a:r>
              <a:rPr lang="es-MX" dirty="0" smtClean="0"/>
              <a:t>Sin embargo es útil desactivar las interrupciones de forma momentánea para realizar procesos que son críticos o tienen secuencias de tiempo específicos y no pueden ser interrumpidos. Ya que hacerlo ocasionaría malfuncionamiento de estos procesos.</a:t>
            </a:r>
            <a:endParaRPr lang="es-MX" dirty="0"/>
          </a:p>
        </p:txBody>
      </p:sp>
      <p:sp>
        <p:nvSpPr>
          <p:cNvPr id="4" name="Rectángulo 3"/>
          <p:cNvSpPr/>
          <p:nvPr/>
        </p:nvSpPr>
        <p:spPr>
          <a:xfrm>
            <a:off x="5299303" y="1698659"/>
            <a:ext cx="4455130" cy="369332"/>
          </a:xfrm>
          <a:prstGeom prst="rect">
            <a:avLst/>
          </a:prstGeom>
        </p:spPr>
        <p:txBody>
          <a:bodyPr wrap="none">
            <a:spAutoFit/>
          </a:bodyPr>
          <a:lstStyle/>
          <a:p>
            <a:r>
              <a:rPr lang="es-MX" dirty="0" err="1">
                <a:solidFill>
                  <a:srgbClr val="4F4E4E"/>
                </a:solidFill>
                <a:latin typeface="TyponineSans Regular 18"/>
              </a:rPr>
              <a:t>detachInterrupt</a:t>
            </a:r>
            <a:r>
              <a:rPr lang="es-MX" dirty="0">
                <a:solidFill>
                  <a:srgbClr val="4F4E4E"/>
                </a:solidFill>
                <a:latin typeface="TyponineSans Regular 18"/>
              </a:rPr>
              <a:t>(</a:t>
            </a:r>
            <a:r>
              <a:rPr lang="es-MX" dirty="0" err="1">
                <a:solidFill>
                  <a:srgbClr val="4F4E4E"/>
                </a:solidFill>
                <a:latin typeface="TyponineSans Regular 18"/>
              </a:rPr>
              <a:t>digitalPinToInterrupt</a:t>
            </a:r>
            <a:r>
              <a:rPr lang="es-MX" dirty="0">
                <a:solidFill>
                  <a:srgbClr val="4F4E4E"/>
                </a:solidFill>
                <a:latin typeface="TyponineSans Regular 18"/>
              </a:rPr>
              <a:t>(pin));</a:t>
            </a:r>
            <a:endParaRPr lang="es-MX" dirty="0"/>
          </a:p>
        </p:txBody>
      </p:sp>
    </p:spTree>
    <p:extLst>
      <p:ext uri="{BB962C8B-B14F-4D97-AF65-F5344CB8AC3E}">
        <p14:creationId xmlns:p14="http://schemas.microsoft.com/office/powerpoint/2010/main" val="2652982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Interrupciones</a:t>
            </a:r>
            <a:endParaRPr lang="es-MX" dirty="0"/>
          </a:p>
        </p:txBody>
      </p:sp>
      <p:sp>
        <p:nvSpPr>
          <p:cNvPr id="3" name="Marcador de contenido 2"/>
          <p:cNvSpPr>
            <a:spLocks noGrp="1"/>
          </p:cNvSpPr>
          <p:nvPr>
            <p:ph idx="1"/>
          </p:nvPr>
        </p:nvSpPr>
        <p:spPr/>
        <p:txBody>
          <a:bodyPr/>
          <a:lstStyle/>
          <a:p>
            <a:r>
              <a:rPr lang="es-MX" dirty="0" smtClean="0"/>
              <a:t>Hacer que un led parpadee (1 segundo encendido, 1 segundo apagado) mientras que con un botón un segundo led debe encenderse si esta apagado y apagarse si esta encendido de forma inmediata al presionar el botón. Use un retardo de 300 ms para evitar rebotes en el botón.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3222" y="2789284"/>
            <a:ext cx="5281411" cy="3818866"/>
          </a:xfrm>
          <a:prstGeom prst="rect">
            <a:avLst/>
          </a:prstGeom>
        </p:spPr>
      </p:pic>
    </p:spTree>
    <p:extLst>
      <p:ext uri="{BB962C8B-B14F-4D97-AF65-F5344CB8AC3E}">
        <p14:creationId xmlns:p14="http://schemas.microsoft.com/office/powerpoint/2010/main" val="33254197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5" name="Marcador de contenido 4"/>
          <p:cNvSpPr>
            <a:spLocks noGrp="1"/>
          </p:cNvSpPr>
          <p:nvPr>
            <p:ph idx="1"/>
          </p:nvPr>
        </p:nvSpPr>
        <p:spPr/>
        <p:txBody>
          <a:bodyPr/>
          <a:lstStyle/>
          <a:p>
            <a:r>
              <a:rPr lang="es-MX" dirty="0" smtClean="0"/>
              <a:t>Es posible generar una onda cuadrada con un duty del 50% mediante la función TONE creando sonido, es útil para aplicaciones donde se requiere crear señalización auditiva acorde a la situación. O bien en este caso para divertirnos un poco o hacer una tarjeta de regalo original. </a:t>
            </a:r>
          </a:p>
          <a:p>
            <a:r>
              <a:rPr lang="es-MX" dirty="0" smtClean="0"/>
              <a:t>La función </a:t>
            </a:r>
            <a:r>
              <a:rPr lang="es-MX" dirty="0" err="1" smtClean="0"/>
              <a:t>tone</a:t>
            </a:r>
            <a:r>
              <a:rPr lang="es-MX" dirty="0" smtClean="0"/>
              <a:t> se usa de la siguiente manera:</a:t>
            </a:r>
          </a:p>
          <a:p>
            <a:pPr marL="0" indent="0">
              <a:buNone/>
            </a:pPr>
            <a:r>
              <a:rPr lang="es-MX" dirty="0" smtClean="0"/>
              <a:t>              </a:t>
            </a:r>
            <a:r>
              <a:rPr lang="es-MX" dirty="0" err="1" smtClean="0"/>
              <a:t>tone</a:t>
            </a:r>
            <a:r>
              <a:rPr lang="es-MX" dirty="0" smtClean="0"/>
              <a:t>(pin, frecuencia, duración);</a:t>
            </a:r>
          </a:p>
          <a:p>
            <a:r>
              <a:rPr lang="es-MX" dirty="0" smtClean="0"/>
              <a:t>La frecuencia puede </a:t>
            </a:r>
            <a:r>
              <a:rPr lang="es-MX" dirty="0"/>
              <a:t>ir desde 31 hasta </a:t>
            </a:r>
            <a:r>
              <a:rPr lang="es-MX" dirty="0" smtClean="0"/>
              <a:t>65535 Hz. Y la duración se define en mili-segundos. </a:t>
            </a:r>
          </a:p>
          <a:p>
            <a:r>
              <a:rPr lang="es-MX" dirty="0" smtClean="0"/>
              <a:t>Si observaron un poco definiendo la frecuencia y duración del sonido se pueden crear notas musicales!!!</a:t>
            </a:r>
            <a:endParaRPr lang="es-MX" dirty="0"/>
          </a:p>
        </p:txBody>
      </p:sp>
    </p:spTree>
    <p:extLst>
      <p:ext uri="{BB962C8B-B14F-4D97-AF65-F5344CB8AC3E}">
        <p14:creationId xmlns:p14="http://schemas.microsoft.com/office/powerpoint/2010/main" val="3265122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3" name="Marcador de contenido 2"/>
          <p:cNvSpPr>
            <a:spLocks noGrp="1"/>
          </p:cNvSpPr>
          <p:nvPr>
            <p:ph idx="1"/>
          </p:nvPr>
        </p:nvSpPr>
        <p:spPr/>
        <p:txBody>
          <a:bodyPr/>
          <a:lstStyle/>
          <a:p>
            <a:r>
              <a:rPr lang="es-MX" dirty="0" smtClean="0"/>
              <a:t>Ahora pongamos en acción lo que acabamos de aprender, para fines prácticos se les proporcionaran los parámetros de la melodía. Sin embargo en internet se pueden encontrar tablas donde se definen las frecuencias y duraciones de las notas musicales. Y a partir de ahí se pueden traducir las partituras de cualquier melodía.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311" y="2665896"/>
            <a:ext cx="5423079" cy="3967654"/>
          </a:xfrm>
          <a:prstGeom prst="rect">
            <a:avLst/>
          </a:prstGeom>
        </p:spPr>
      </p:pic>
    </p:spTree>
    <p:extLst>
      <p:ext uri="{BB962C8B-B14F-4D97-AF65-F5344CB8AC3E}">
        <p14:creationId xmlns:p14="http://schemas.microsoft.com/office/powerpoint/2010/main" val="819587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Comunicaciones digitales:</a:t>
            </a:r>
            <a:br>
              <a:rPr lang="es-MX" dirty="0" smtClean="0"/>
            </a:br>
            <a:r>
              <a:rPr lang="es-MX" dirty="0" smtClean="0"/>
              <a:t>Serial</a:t>
            </a:r>
            <a:endParaRPr lang="es-MX" dirty="0"/>
          </a:p>
        </p:txBody>
      </p:sp>
      <p:sp>
        <p:nvSpPr>
          <p:cNvPr id="3" name="Marcador de contenido 2"/>
          <p:cNvSpPr>
            <a:spLocks noGrp="1"/>
          </p:cNvSpPr>
          <p:nvPr>
            <p:ph idx="1"/>
          </p:nvPr>
        </p:nvSpPr>
        <p:spPr/>
        <p:txBody>
          <a:bodyPr/>
          <a:lstStyle/>
          <a:p>
            <a:r>
              <a:rPr lang="es-MX" dirty="0"/>
              <a:t>Se utiliza para la comunicación entre la placa Arduino y un ordenador u otros dispositivos. Todas las placas Arduino tienen al menos un puerto serie (también conocido como un UART o USART): En Arduino UNO se comunica en los pines digitales 0 (RX) y 1 (TX), así como con el ordenador a través de USB. Por lo tanto, si utiliza estas funciones, no se puede también utilizar los pines 0 y 1 para la entrada o salida digital. </a:t>
            </a:r>
          </a:p>
          <a:p>
            <a:r>
              <a:rPr lang="es-MX" dirty="0"/>
              <a:t>Se usan también para cargar el programa al Arduino UNO por lo que si se conectan otros dispositivos los datos pueden colisionar y provocar errores en la comunicación.</a:t>
            </a:r>
          </a:p>
          <a:p>
            <a:endParaRPr lang="es-MX" dirty="0" smtClean="0"/>
          </a:p>
          <a:p>
            <a:endParaRPr lang="es-MX" dirty="0"/>
          </a:p>
          <a:p>
            <a:endParaRPr lang="es-MX" dirty="0" smtClean="0"/>
          </a:p>
          <a:p>
            <a:endParaRPr lang="es-MX" dirty="0"/>
          </a:p>
        </p:txBody>
      </p:sp>
      <p:pic>
        <p:nvPicPr>
          <p:cNvPr id="1026" name="Picture 2" descr="http://www.ladyada.net/images/arduino/serialdat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27" y="4061255"/>
            <a:ext cx="5190187" cy="26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80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Comunicaciones digitales:</a:t>
            </a:r>
            <a:br>
              <a:rPr lang="es-MX" dirty="0"/>
            </a:br>
            <a:r>
              <a:rPr lang="es-MX" dirty="0"/>
              <a:t>Serial</a:t>
            </a:r>
          </a:p>
        </p:txBody>
      </p:sp>
      <p:sp>
        <p:nvSpPr>
          <p:cNvPr id="3" name="Marcador de contenido 2"/>
          <p:cNvSpPr>
            <a:spLocks noGrp="1"/>
          </p:cNvSpPr>
          <p:nvPr>
            <p:ph idx="1"/>
          </p:nvPr>
        </p:nvSpPr>
        <p:spPr/>
        <p:txBody>
          <a:bodyPr/>
          <a:lstStyle/>
          <a:p>
            <a:r>
              <a:rPr lang="es-MX" dirty="0" smtClean="0"/>
              <a:t>Para el uso del serial se tienen las siguientes funciones básicas: </a:t>
            </a:r>
          </a:p>
          <a:p>
            <a:r>
              <a:rPr lang="es-MX" dirty="0" err="1" smtClean="0"/>
              <a:t>Serial.begin</a:t>
            </a:r>
            <a:r>
              <a:rPr lang="es-MX" dirty="0" smtClean="0"/>
              <a:t>(</a:t>
            </a:r>
            <a:r>
              <a:rPr lang="es-MX" dirty="0" err="1" smtClean="0"/>
              <a:t>baudrate</a:t>
            </a:r>
            <a:r>
              <a:rPr lang="es-MX" dirty="0" smtClean="0"/>
              <a:t>);  //inicia comunicación serial</a:t>
            </a:r>
          </a:p>
          <a:p>
            <a:r>
              <a:rPr lang="es-MX" dirty="0" err="1" smtClean="0"/>
              <a:t>Serial.end</a:t>
            </a:r>
            <a:r>
              <a:rPr lang="es-MX" dirty="0" smtClean="0"/>
              <a:t>();  //termina comunicación serial</a:t>
            </a:r>
          </a:p>
          <a:p>
            <a:r>
              <a:rPr lang="es-MX" dirty="0" err="1" smtClean="0"/>
              <a:t>Serial.print</a:t>
            </a:r>
            <a:r>
              <a:rPr lang="es-MX" dirty="0" smtClean="0"/>
              <a:t>(data); //envía datos en formato ASCII.</a:t>
            </a:r>
          </a:p>
          <a:p>
            <a:r>
              <a:rPr lang="es-MX" dirty="0" err="1" smtClean="0"/>
              <a:t>Serial.println</a:t>
            </a:r>
            <a:r>
              <a:rPr lang="es-MX" dirty="0" smtClean="0"/>
              <a:t>(data); //envía datos en ASCII dando el salto de línea.</a:t>
            </a:r>
          </a:p>
          <a:p>
            <a:r>
              <a:rPr lang="es-MX" dirty="0" err="1" smtClean="0"/>
              <a:t>Serial.write</a:t>
            </a:r>
            <a:r>
              <a:rPr lang="es-MX" dirty="0" smtClean="0"/>
              <a:t>(byte); //envía un byte.</a:t>
            </a:r>
          </a:p>
          <a:p>
            <a:r>
              <a:rPr lang="es-MX" dirty="0" err="1" smtClean="0"/>
              <a:t>Serial.read</a:t>
            </a:r>
            <a:r>
              <a:rPr lang="es-MX" dirty="0" smtClean="0"/>
              <a:t>(); //lee lo que se ha recibido.</a:t>
            </a:r>
          </a:p>
          <a:p>
            <a:r>
              <a:rPr lang="es-MX" dirty="0" err="1" smtClean="0"/>
              <a:t>Serial.available</a:t>
            </a:r>
            <a:r>
              <a:rPr lang="es-MX" dirty="0" smtClean="0"/>
              <a:t>(); //regresa en numero de bytes recibidos en el buffer.</a:t>
            </a:r>
          </a:p>
          <a:p>
            <a:endParaRPr lang="es-MX" dirty="0" smtClean="0"/>
          </a:p>
          <a:p>
            <a:r>
              <a:rPr lang="es-MX" dirty="0" smtClean="0"/>
              <a:t>Para mas información y </a:t>
            </a:r>
            <a:r>
              <a:rPr lang="es-MX" dirty="0"/>
              <a:t>funciones visitar: </a:t>
            </a:r>
            <a:br>
              <a:rPr lang="es-MX" dirty="0"/>
            </a:br>
            <a:r>
              <a:rPr lang="es-MX" dirty="0">
                <a:hlinkClick r:id="rId2"/>
              </a:rPr>
              <a:t>https://</a:t>
            </a:r>
            <a:r>
              <a:rPr lang="es-MX" dirty="0" smtClean="0">
                <a:hlinkClick r:id="rId2"/>
              </a:rPr>
              <a:t>www.arduino.cc/en/Reference/Serial</a:t>
            </a:r>
            <a:r>
              <a:rPr lang="es-MX" dirty="0" smtClean="0"/>
              <a:t> </a:t>
            </a:r>
          </a:p>
          <a:p>
            <a:endParaRPr lang="es-MX" dirty="0"/>
          </a:p>
        </p:txBody>
      </p:sp>
    </p:spTree>
    <p:extLst>
      <p:ext uri="{BB962C8B-B14F-4D97-AF65-F5344CB8AC3E}">
        <p14:creationId xmlns:p14="http://schemas.microsoft.com/office/powerpoint/2010/main" val="1387451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Practica:</a:t>
            </a:r>
            <a:br>
              <a:rPr lang="es-MX" dirty="0"/>
            </a:br>
            <a:r>
              <a:rPr lang="es-MX" dirty="0"/>
              <a:t>Serial y Visual Studio</a:t>
            </a:r>
          </a:p>
        </p:txBody>
      </p:sp>
      <p:sp>
        <p:nvSpPr>
          <p:cNvPr id="3" name="Marcador de contenido 2"/>
          <p:cNvSpPr>
            <a:spLocks noGrp="1"/>
          </p:cNvSpPr>
          <p:nvPr>
            <p:ph idx="1"/>
          </p:nvPr>
        </p:nvSpPr>
        <p:spPr/>
        <p:txBody>
          <a:bodyPr/>
          <a:lstStyle/>
          <a:p>
            <a:r>
              <a:rPr lang="es-MX" dirty="0" smtClean="0"/>
              <a:t>Hacer un programa en Arduino que pueda interactuar con la aplicación en Visual Studio mediante la UART. Cuando el botón se presione el Led debe cambiar su estad0 lógico, así como también cuando se manipule desde la aplicación. Los comandos a usar son los siguientes: </a:t>
            </a:r>
          </a:p>
          <a:p>
            <a:r>
              <a:rPr lang="es-MX" dirty="0" smtClean="0"/>
              <a:t>A: encender led.</a:t>
            </a:r>
          </a:p>
          <a:p>
            <a:r>
              <a:rPr lang="es-MX" dirty="0" smtClean="0"/>
              <a:t>B: apagar led.</a:t>
            </a:r>
          </a:p>
          <a:p>
            <a:r>
              <a:rPr lang="es-MX" dirty="0" smtClean="0"/>
              <a:t>C: cambiar estado lógico led.</a:t>
            </a:r>
          </a:p>
          <a:p>
            <a:r>
              <a:rPr lang="es-MX" dirty="0" smtClean="0"/>
              <a:t>D: consultar estado del led. </a:t>
            </a:r>
          </a:p>
          <a:p>
            <a:endParaRPr lang="es-MX" dirty="0"/>
          </a:p>
          <a:p>
            <a:endParaRPr lang="es-MX" dirty="0" smtClean="0"/>
          </a:p>
          <a:p>
            <a:endParaRPr lang="es-MX" dirty="0"/>
          </a:p>
          <a:p>
            <a:endParaRPr lang="es-MX" dirty="0"/>
          </a:p>
        </p:txBody>
      </p:sp>
      <p:pic>
        <p:nvPicPr>
          <p:cNvPr id="2050" name="Picture 2" descr="http://www.subeimagenes.com/img/portada-15280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138" y="3689411"/>
            <a:ext cx="4559121" cy="316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54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memoria EEPROM</a:t>
            </a:r>
            <a:endParaRPr lang="es-MX" dirty="0"/>
          </a:p>
        </p:txBody>
      </p:sp>
      <p:sp>
        <p:nvSpPr>
          <p:cNvPr id="3" name="Marcador de contenido 2"/>
          <p:cNvSpPr>
            <a:spLocks noGrp="1"/>
          </p:cNvSpPr>
          <p:nvPr>
            <p:ph idx="1"/>
          </p:nvPr>
        </p:nvSpPr>
        <p:spPr/>
        <p:txBody>
          <a:bodyPr/>
          <a:lstStyle/>
          <a:p>
            <a:r>
              <a:rPr lang="es-MX" dirty="0" smtClean="0"/>
              <a:t>La memoria EEPROM (</a:t>
            </a:r>
            <a:r>
              <a:rPr lang="en-US" dirty="0"/>
              <a:t>Electrically Erasable Programmable Read-Only Memory</a:t>
            </a:r>
            <a:r>
              <a:rPr lang="es-MX" dirty="0" smtClean="0"/>
              <a:t>) es un tipo de memoria no volátil que sirve para guardar datos o variables sin que se pierdan al quitar la alimentación del Arduino. Esto es muy útil para guardar configuraciones, valores de inicialización o calibración, aplicaciones de datalogging e incluso reanudar un programa desde donde fallo la energía. </a:t>
            </a:r>
          </a:p>
          <a:p>
            <a:r>
              <a:rPr lang="es-MX" dirty="0" smtClean="0"/>
              <a:t>El único inconveniente es que esta memoria tiene un ciclo de escritura/borrado muy limitado (50,000 ciclos) y deja de funcionar. Por lo que no se recomiendan usarla para aplicaciones donde se escriben/borran datos de manera continua. </a:t>
            </a:r>
            <a:endParaRPr lang="es-MX" dirty="0"/>
          </a:p>
          <a:p>
            <a:r>
              <a:rPr lang="es-MX" dirty="0" smtClean="0"/>
              <a:t>El Arduino UNO cuenta con 1024 bytes de memoria EEPROM. </a:t>
            </a:r>
          </a:p>
          <a:p>
            <a:endParaRPr lang="es-MX" dirty="0"/>
          </a:p>
          <a:p>
            <a:endParaRPr lang="es-MX" dirty="0" smtClean="0"/>
          </a:p>
          <a:p>
            <a:endParaRPr lang="es-MX" dirty="0"/>
          </a:p>
        </p:txBody>
      </p:sp>
      <p:pic>
        <p:nvPicPr>
          <p:cNvPr id="3074" name="Picture 2" descr="http://common.ziffdavisinternet.com/encyclopedia_images/EEPR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468" y="4661555"/>
            <a:ext cx="2814867" cy="212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125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a:bodyPr>
          <a:lstStyle/>
          <a:p>
            <a:r>
              <a:rPr lang="es-MX" dirty="0" smtClean="0"/>
              <a:t>Para poder usar esta función se debe declarar la librería: </a:t>
            </a:r>
            <a:r>
              <a:rPr lang="es-MX" dirty="0"/>
              <a:t>#</a:t>
            </a:r>
            <a:r>
              <a:rPr lang="es-MX" dirty="0" err="1"/>
              <a:t>include</a:t>
            </a:r>
            <a:r>
              <a:rPr lang="es-MX" dirty="0"/>
              <a:t> &lt;</a:t>
            </a:r>
            <a:r>
              <a:rPr lang="es-MX" dirty="0" err="1"/>
              <a:t>EEPROM.h</a:t>
            </a:r>
            <a:r>
              <a:rPr lang="es-MX" dirty="0" smtClean="0"/>
              <a:t>&gt; y para manipularla se tienen las siguientes funciones:</a:t>
            </a:r>
          </a:p>
          <a:p>
            <a:r>
              <a:rPr lang="es-MX" dirty="0" err="1"/>
              <a:t>EEPROM.read</a:t>
            </a:r>
            <a:r>
              <a:rPr lang="es-MX" dirty="0"/>
              <a:t>(</a:t>
            </a:r>
            <a:r>
              <a:rPr lang="es-MX" dirty="0" err="1"/>
              <a:t>address</a:t>
            </a:r>
            <a:r>
              <a:rPr lang="es-MX" dirty="0" smtClean="0"/>
              <a:t>);</a:t>
            </a:r>
          </a:p>
          <a:p>
            <a:r>
              <a:rPr lang="es-MX" dirty="0" err="1"/>
              <a:t>EEPROM.write</a:t>
            </a:r>
            <a:r>
              <a:rPr lang="es-MX" dirty="0"/>
              <a:t>(</a:t>
            </a:r>
            <a:r>
              <a:rPr lang="es-MX" dirty="0" err="1"/>
              <a:t>address</a:t>
            </a:r>
            <a:r>
              <a:rPr lang="es-MX" dirty="0"/>
              <a:t>, </a:t>
            </a:r>
            <a:r>
              <a:rPr lang="es-MX" dirty="0" err="1"/>
              <a:t>value</a:t>
            </a:r>
            <a:r>
              <a:rPr lang="es-MX" dirty="0" smtClean="0"/>
              <a:t>);</a:t>
            </a:r>
          </a:p>
          <a:p>
            <a:r>
              <a:rPr lang="es-MX" dirty="0" err="1"/>
              <a:t>EEPROM.update</a:t>
            </a:r>
            <a:r>
              <a:rPr lang="es-MX" dirty="0"/>
              <a:t>(</a:t>
            </a:r>
            <a:r>
              <a:rPr lang="es-MX" dirty="0" err="1"/>
              <a:t>address</a:t>
            </a:r>
            <a:r>
              <a:rPr lang="es-MX" dirty="0"/>
              <a:t>, </a:t>
            </a:r>
            <a:r>
              <a:rPr lang="es-MX" dirty="0" err="1"/>
              <a:t>value</a:t>
            </a:r>
            <a:r>
              <a:rPr lang="es-MX" dirty="0" smtClean="0"/>
              <a:t>); //solamente escribe si el contenido es distinto al existente. </a:t>
            </a:r>
          </a:p>
          <a:p>
            <a:r>
              <a:rPr lang="es-MX" dirty="0" err="1"/>
              <a:t>EEPROM.get</a:t>
            </a:r>
            <a:r>
              <a:rPr lang="es-MX" dirty="0"/>
              <a:t>(</a:t>
            </a:r>
            <a:r>
              <a:rPr lang="es-MX" dirty="0" err="1"/>
              <a:t>address</a:t>
            </a:r>
            <a:r>
              <a:rPr lang="es-MX" dirty="0"/>
              <a:t>, data</a:t>
            </a:r>
            <a:r>
              <a:rPr lang="es-MX" dirty="0" smtClean="0"/>
              <a:t>); // para datos mas grandes de un byte.</a:t>
            </a:r>
          </a:p>
          <a:p>
            <a:r>
              <a:rPr lang="es-MX" dirty="0" err="1"/>
              <a:t>EEPROM.put</a:t>
            </a:r>
            <a:r>
              <a:rPr lang="es-MX" dirty="0"/>
              <a:t>(</a:t>
            </a:r>
            <a:r>
              <a:rPr lang="es-MX" dirty="0" err="1"/>
              <a:t>address</a:t>
            </a:r>
            <a:r>
              <a:rPr lang="es-MX" dirty="0"/>
              <a:t>, data</a:t>
            </a:r>
            <a:r>
              <a:rPr lang="es-MX" dirty="0" smtClean="0"/>
              <a:t>);</a:t>
            </a:r>
          </a:p>
          <a:p>
            <a:r>
              <a:rPr lang="es-MX" dirty="0"/>
              <a:t>EEPROM[</a:t>
            </a:r>
            <a:r>
              <a:rPr lang="es-MX" dirty="0" err="1"/>
              <a:t>address</a:t>
            </a:r>
            <a:r>
              <a:rPr lang="es-MX" dirty="0" smtClean="0"/>
              <a:t>]; //permite usar la memoria como si fuera un arreglo. </a:t>
            </a:r>
            <a:endParaRPr lang="es-MX" dirty="0"/>
          </a:p>
          <a:p>
            <a:r>
              <a:rPr lang="es-MX" dirty="0" smtClean="0"/>
              <a:t>Para mas </a:t>
            </a:r>
            <a:r>
              <a:rPr lang="es-MX" dirty="0"/>
              <a:t>información consultar:</a:t>
            </a:r>
            <a:br>
              <a:rPr lang="es-MX" dirty="0"/>
            </a:br>
            <a:r>
              <a:rPr lang="es-MX" dirty="0">
                <a:hlinkClick r:id="rId2"/>
              </a:rPr>
              <a:t>https://</a:t>
            </a:r>
            <a:r>
              <a:rPr lang="es-MX" dirty="0" smtClean="0">
                <a:hlinkClick r:id="rId2"/>
              </a:rPr>
              <a:t>www.arduino.cc/en/Reference/EEPROM</a:t>
            </a:r>
            <a:r>
              <a:rPr lang="es-MX" dirty="0" smtClean="0"/>
              <a:t> </a:t>
            </a:r>
            <a:endParaRPr lang="es-MX" dirty="0"/>
          </a:p>
        </p:txBody>
      </p:sp>
    </p:spTree>
    <p:extLst>
      <p:ext uri="{BB962C8B-B14F-4D97-AF65-F5344CB8AC3E}">
        <p14:creationId xmlns:p14="http://schemas.microsoft.com/office/powerpoint/2010/main" val="2678042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normAutofit/>
          </a:bodyPr>
          <a:lstStyle/>
          <a:p>
            <a:r>
              <a:rPr lang="es-MX" sz="3200" dirty="0" smtClean="0"/>
              <a:t>En pocas palabras es un dispositivo que conecta el mundo físico con el mundo virtual y permite crear toda clase se aplicaciones y proyectos. </a:t>
            </a:r>
          </a:p>
          <a:p>
            <a:r>
              <a:rPr lang="es-MX" sz="3200" dirty="0"/>
              <a:t>¡</a:t>
            </a:r>
            <a:r>
              <a:rPr lang="es-MX" sz="3200" dirty="0" smtClean="0"/>
              <a:t>El único limite es tu imaginación !</a:t>
            </a:r>
          </a:p>
          <a:p>
            <a:endParaRPr lang="es-MX" sz="3200" dirty="0"/>
          </a:p>
          <a:p>
            <a:endParaRPr lang="es-MX" sz="3200" dirty="0" smtClean="0"/>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3810092"/>
            <a:ext cx="4928316" cy="2772178"/>
          </a:xfrm>
          <a:prstGeom prst="rect">
            <a:avLst/>
          </a:prstGeom>
        </p:spPr>
      </p:pic>
    </p:spTree>
    <p:extLst>
      <p:ext uri="{BB962C8B-B14F-4D97-AF65-F5344CB8AC3E}">
        <p14:creationId xmlns:p14="http://schemas.microsoft.com/office/powerpoint/2010/main" val="2679496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Guardar un byte en la EEPROM</a:t>
            </a:r>
            <a:endParaRPr lang="es-MX" dirty="0"/>
          </a:p>
        </p:txBody>
      </p:sp>
      <p:sp>
        <p:nvSpPr>
          <p:cNvPr id="3" name="Marcador de contenido 2"/>
          <p:cNvSpPr>
            <a:spLocks noGrp="1"/>
          </p:cNvSpPr>
          <p:nvPr>
            <p:ph idx="1"/>
          </p:nvPr>
        </p:nvSpPr>
        <p:spPr/>
        <p:txBody>
          <a:bodyPr/>
          <a:lstStyle/>
          <a:p>
            <a:r>
              <a:rPr lang="es-MX" dirty="0" smtClean="0"/>
              <a:t>Realizar un código en Arduino que guarde UN carácter/byte recibido mediante la UART y lo reenvié cada vez que se presione un botón. Obviamente debe ser el mismo hasta que se envié un nuevo carácter y debe permanecer almacenado aun se retire la alimentación del Arduino.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941" y="2665927"/>
            <a:ext cx="3899078" cy="3899078"/>
          </a:xfrm>
          <a:prstGeom prst="rect">
            <a:avLst/>
          </a:prstGeom>
        </p:spPr>
      </p:pic>
    </p:spTree>
    <p:extLst>
      <p:ext uri="{BB962C8B-B14F-4D97-AF65-F5344CB8AC3E}">
        <p14:creationId xmlns:p14="http://schemas.microsoft.com/office/powerpoint/2010/main" val="1163897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a:xfrm>
            <a:off x="3843510" y="346802"/>
            <a:ext cx="7315200" cy="5120640"/>
          </a:xfrm>
        </p:spPr>
        <p:txBody>
          <a:bodyPr/>
          <a:lstStyle/>
          <a:p>
            <a:r>
              <a:rPr lang="es-MX" dirty="0"/>
              <a:t>Un servomotor (también llamado servo) es un dispositivo similar a un motor de corriente continua que tiene la capacidad de ubicarse en cualquier posición dentro de su rango de operación, y mantenerse estable en dicha posición</a:t>
            </a:r>
            <a:r>
              <a:rPr lang="es-MX" dirty="0" smtClean="0"/>
              <a:t>.</a:t>
            </a:r>
          </a:p>
          <a:p>
            <a:r>
              <a:rPr lang="es-MX" dirty="0"/>
              <a:t>Está conformado por un motor, una caja reductora y un circuito de control. Los servomotores hacen uso de la modulación por ancho de pulsos (PWM) para controlar </a:t>
            </a:r>
            <a:r>
              <a:rPr lang="es-MX" dirty="0" smtClean="0"/>
              <a:t>su posición. Para un servo estándar la frecuencia del PWM es de 50 Hz y el ancho de pulso varia entre 1ms (0°) y 2ms (180°). Siendo 1.5ms su centro (90°).</a:t>
            </a:r>
          </a:p>
          <a:p>
            <a:r>
              <a:rPr lang="es-MX" dirty="0" smtClean="0"/>
              <a:t>En el IDE de Arduino tenemos la librería “</a:t>
            </a:r>
            <a:r>
              <a:rPr lang="es-MX" dirty="0" err="1" smtClean="0"/>
              <a:t>Servo.h</a:t>
            </a:r>
            <a:r>
              <a:rPr lang="es-MX" dirty="0" smtClean="0"/>
              <a:t>” que nos permite generar los pulsos necesarios para controlar servos, sin embargo ya que  esta librería usa ciertos recursos por hardware del Arduino para generar dichas señales la función PWM de los pines 9 y 10 queda inhabilitada.  Normalmente se pueden controlar hasta 12 servos en casi todas las tarjetas Arduino.</a:t>
            </a:r>
          </a:p>
        </p:txBody>
      </p:sp>
      <p:pic>
        <p:nvPicPr>
          <p:cNvPr id="1026" name="Picture 2" descr="http://www.prometec.net/wp-content/uploads/2014/10/Img_16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743" y="4906851"/>
            <a:ext cx="3180742" cy="1951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ogramarpicenc.com/data/uploads/images/control-de-giro-del-servomo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254" y="5164429"/>
            <a:ext cx="2987714" cy="154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427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p:txBody>
          <a:bodyPr>
            <a:normAutofit lnSpcReduction="10000"/>
          </a:bodyPr>
          <a:lstStyle/>
          <a:p>
            <a:r>
              <a:rPr lang="es-MX" dirty="0" smtClean="0"/>
              <a:t>Lo primero que se debe hacer para poder usar servos en Arduino es incluir la librería </a:t>
            </a:r>
            <a:r>
              <a:rPr lang="es-MX" dirty="0" err="1" smtClean="0"/>
              <a:t>servo.h</a:t>
            </a:r>
            <a:r>
              <a:rPr lang="es-MX" dirty="0" smtClean="0"/>
              <a:t> y crear un objeto para encapsular dicha librería. Si se </a:t>
            </a:r>
            <a:r>
              <a:rPr lang="es-MX" dirty="0" err="1" smtClean="0"/>
              <a:t>deasea</a:t>
            </a:r>
            <a:r>
              <a:rPr lang="es-MX" dirty="0" smtClean="0"/>
              <a:t> usar múltiplos servos, solo se deben agregar mas objetos.</a:t>
            </a:r>
          </a:p>
          <a:p>
            <a:r>
              <a:rPr lang="es-MX" dirty="0" smtClean="0"/>
              <a:t>#</a:t>
            </a:r>
            <a:r>
              <a:rPr lang="es-MX" dirty="0" err="1" smtClean="0"/>
              <a:t>include</a:t>
            </a:r>
            <a:r>
              <a:rPr lang="es-MX" dirty="0" smtClean="0"/>
              <a:t> &lt;</a:t>
            </a:r>
            <a:r>
              <a:rPr lang="es-MX" dirty="0" err="1" smtClean="0"/>
              <a:t>Servo.h</a:t>
            </a:r>
            <a:r>
              <a:rPr lang="es-MX" dirty="0" smtClean="0"/>
              <a:t>&gt;</a:t>
            </a:r>
          </a:p>
          <a:p>
            <a:r>
              <a:rPr lang="es-MX" dirty="0" smtClean="0"/>
              <a:t>Servo servo1;</a:t>
            </a:r>
          </a:p>
          <a:p>
            <a:r>
              <a:rPr lang="es-MX" dirty="0" smtClean="0"/>
              <a:t>Posteriormente se podrán usar los siguientes comandos para manipular un servo:</a:t>
            </a:r>
          </a:p>
          <a:p>
            <a:r>
              <a:rPr lang="es-MX" dirty="0" smtClean="0"/>
              <a:t>servo1.attach(pin); //configura el pin para usar servos</a:t>
            </a:r>
          </a:p>
          <a:p>
            <a:r>
              <a:rPr lang="es-MX" dirty="0" smtClean="0"/>
              <a:t>servo1.write(</a:t>
            </a:r>
            <a:r>
              <a:rPr lang="es-MX" dirty="0" err="1" smtClean="0"/>
              <a:t>angulo</a:t>
            </a:r>
            <a:r>
              <a:rPr lang="es-MX" dirty="0" smtClean="0"/>
              <a:t>); //mueve el servo a cierto </a:t>
            </a:r>
            <a:r>
              <a:rPr lang="es-MX" dirty="0" err="1" smtClean="0"/>
              <a:t>angulo</a:t>
            </a:r>
            <a:r>
              <a:rPr lang="es-MX" dirty="0" smtClean="0"/>
              <a:t> (0 a 180)</a:t>
            </a:r>
          </a:p>
          <a:p>
            <a:r>
              <a:rPr lang="es-MX" dirty="0"/>
              <a:t>s</a:t>
            </a:r>
            <a:r>
              <a:rPr lang="es-MX" dirty="0" smtClean="0"/>
              <a:t>ervo1.dettach(); //desconecta el servo correspondiente</a:t>
            </a:r>
          </a:p>
          <a:p>
            <a:endParaRPr lang="es-MX" dirty="0"/>
          </a:p>
          <a:p>
            <a:r>
              <a:rPr lang="es-MX" dirty="0" smtClean="0"/>
              <a:t>Para mas </a:t>
            </a:r>
            <a:r>
              <a:rPr lang="es-MX" dirty="0"/>
              <a:t>información visitar: </a:t>
            </a:r>
            <a:r>
              <a:rPr lang="es-MX" dirty="0">
                <a:hlinkClick r:id="rId2"/>
              </a:rPr>
              <a:t>https://</a:t>
            </a:r>
            <a:r>
              <a:rPr lang="es-MX" dirty="0" smtClean="0">
                <a:hlinkClick r:id="rId2"/>
              </a:rPr>
              <a:t>www.arduino.cc/en/Reference/Servo</a:t>
            </a:r>
            <a:r>
              <a:rPr lang="es-MX" dirty="0" smtClean="0"/>
              <a:t> </a:t>
            </a:r>
          </a:p>
          <a:p>
            <a:endParaRPr lang="es-MX" dirty="0"/>
          </a:p>
        </p:txBody>
      </p:sp>
    </p:spTree>
    <p:extLst>
      <p:ext uri="{BB962C8B-B14F-4D97-AF65-F5344CB8AC3E}">
        <p14:creationId xmlns:p14="http://schemas.microsoft.com/office/powerpoint/2010/main" val="3407757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“Barriendo servo”</a:t>
            </a:r>
            <a:endParaRPr lang="es-MX" dirty="0"/>
          </a:p>
        </p:txBody>
      </p:sp>
      <p:sp>
        <p:nvSpPr>
          <p:cNvPr id="3" name="Marcador de contenido 2"/>
          <p:cNvSpPr>
            <a:spLocks noGrp="1"/>
          </p:cNvSpPr>
          <p:nvPr>
            <p:ph idx="1"/>
          </p:nvPr>
        </p:nvSpPr>
        <p:spPr/>
        <p:txBody>
          <a:bodyPr/>
          <a:lstStyle/>
          <a:p>
            <a:r>
              <a:rPr lang="es-MX" dirty="0" smtClean="0"/>
              <a:t>Para esta practica se creara un programa que mueva el servo lentamente de derecha a izquierda y posteriormente de izquierda a derecha, el ciclo debe repetirse indefinidamente. </a:t>
            </a:r>
          </a:p>
          <a:p>
            <a:r>
              <a:rPr lang="es-MX" dirty="0" smtClean="0"/>
              <a:t>Cabe aclarar que debe usarse “</a:t>
            </a:r>
            <a:r>
              <a:rPr lang="es-MX" dirty="0" err="1" smtClean="0"/>
              <a:t>For</a:t>
            </a:r>
            <a:r>
              <a:rPr lang="es-MX" dirty="0" smtClean="0"/>
              <a:t>” y un </a:t>
            </a:r>
            <a:r>
              <a:rPr lang="es-MX" dirty="0" err="1" smtClean="0"/>
              <a:t>delay</a:t>
            </a:r>
            <a:r>
              <a:rPr lang="es-MX" dirty="0" smtClean="0"/>
              <a:t> para mover el servo gradualmente, si no se usa el servo simplemente ira de un lugar a otro con la velocidad máxima.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5712865" y="3129566"/>
            <a:ext cx="6048699" cy="3452746"/>
          </a:xfrm>
          <a:prstGeom prst="rect">
            <a:avLst/>
          </a:prstGeom>
        </p:spPr>
      </p:pic>
    </p:spTree>
    <p:extLst>
      <p:ext uri="{BB962C8B-B14F-4D97-AF65-F5344CB8AC3E}">
        <p14:creationId xmlns:p14="http://schemas.microsoft.com/office/powerpoint/2010/main" val="24639750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Manejando el LCD alfanumérico</a:t>
            </a:r>
            <a:endParaRPr lang="es-MX" dirty="0"/>
          </a:p>
        </p:txBody>
      </p:sp>
      <p:sp>
        <p:nvSpPr>
          <p:cNvPr id="3" name="Marcador de contenido 2"/>
          <p:cNvSpPr>
            <a:spLocks noGrp="1"/>
          </p:cNvSpPr>
          <p:nvPr>
            <p:ph idx="1"/>
          </p:nvPr>
        </p:nvSpPr>
        <p:spPr/>
        <p:txBody>
          <a:bodyPr/>
          <a:lstStyle/>
          <a:p>
            <a:r>
              <a:rPr lang="es-MX" dirty="0" smtClean="0"/>
              <a:t>Un display de cristal liquido o LCD es un dispositivo que sirve para mostrar información compleja sin necesidad de usar una computadora. </a:t>
            </a:r>
          </a:p>
          <a:p>
            <a:r>
              <a:rPr lang="es-MX" dirty="0" smtClean="0"/>
              <a:t>Es sumamente practico cuando se desea hacer un proyecto que muestre cierta información al usuario pero siga siendo una solución de bajo costo. Tiene el inconveniente de que se necesitan varios pines para controlarlo ya que usa una interfaz paralela de 4 u 8 bits según se desee. Aunque podemos encontrar controladores que conviertan un protocolo serial a paralelo para lograr el control de estos LCD con muchos menos cables y la opción de usar varios en un solo bus.</a:t>
            </a:r>
          </a:p>
          <a:p>
            <a:endParaRPr lang="es-MX" dirty="0"/>
          </a:p>
          <a:p>
            <a:endParaRPr lang="es-MX" dirty="0" smtClean="0"/>
          </a:p>
          <a:p>
            <a:endParaRPr lang="es-MX" dirty="0"/>
          </a:p>
          <a:p>
            <a:endParaRPr lang="es-MX" dirty="0"/>
          </a:p>
        </p:txBody>
      </p:sp>
      <p:pic>
        <p:nvPicPr>
          <p:cNvPr id="3074" name="Picture 2" descr="http://cdn.instructables.com/FMC/PZRT/G8LWOHW9/FMCPZRTG8LWOHW9.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597" y="3915231"/>
            <a:ext cx="3923693" cy="294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342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básicos para usar el LCD</a:t>
            </a:r>
            <a:endParaRPr lang="es-MX" dirty="0"/>
          </a:p>
        </p:txBody>
      </p:sp>
      <p:sp>
        <p:nvSpPr>
          <p:cNvPr id="3" name="Marcador de contenido 2"/>
          <p:cNvSpPr>
            <a:spLocks noGrp="1"/>
          </p:cNvSpPr>
          <p:nvPr>
            <p:ph idx="1"/>
          </p:nvPr>
        </p:nvSpPr>
        <p:spPr/>
        <p:txBody>
          <a:bodyPr/>
          <a:lstStyle/>
          <a:p>
            <a:r>
              <a:rPr lang="es-MX" dirty="0" smtClean="0"/>
              <a:t>En el IDE de Arduino tenemos los siguientes comandos para controlar el LCD. Como ya es costumbre debemos incluir la librería correspondiente: #</a:t>
            </a:r>
            <a:r>
              <a:rPr lang="es-MX" dirty="0" err="1"/>
              <a:t>include</a:t>
            </a:r>
            <a:r>
              <a:rPr lang="es-MX" dirty="0"/>
              <a:t> &lt;</a:t>
            </a:r>
            <a:r>
              <a:rPr lang="es-MX" dirty="0" err="1"/>
              <a:t>LiquidCrystal.h</a:t>
            </a:r>
            <a:r>
              <a:rPr lang="es-MX" dirty="0" smtClean="0"/>
              <a:t>&gt;</a:t>
            </a:r>
          </a:p>
          <a:p>
            <a:r>
              <a:rPr lang="es-MX" dirty="0" err="1"/>
              <a:t>LiquidCrystal</a:t>
            </a:r>
            <a:r>
              <a:rPr lang="es-MX" dirty="0"/>
              <a:t> </a:t>
            </a:r>
            <a:r>
              <a:rPr lang="es-MX" dirty="0" err="1" smtClean="0"/>
              <a:t>lcd</a:t>
            </a:r>
            <a:r>
              <a:rPr lang="es-MX" dirty="0" smtClean="0"/>
              <a:t>(</a:t>
            </a:r>
            <a:r>
              <a:rPr lang="en-US" dirty="0" err="1"/>
              <a:t>rs</a:t>
            </a:r>
            <a:r>
              <a:rPr lang="en-US" dirty="0"/>
              <a:t>, enable, d4, d5, d6, d7</a:t>
            </a:r>
            <a:r>
              <a:rPr lang="es-MX" dirty="0" smtClean="0"/>
              <a:t>);  // define las conexiones del LCD, existen otros modos de operación.</a:t>
            </a:r>
          </a:p>
          <a:p>
            <a:r>
              <a:rPr lang="es-MX" dirty="0" err="1"/>
              <a:t>lcd.begin</a:t>
            </a:r>
            <a:r>
              <a:rPr lang="es-MX" dirty="0"/>
              <a:t>(</a:t>
            </a:r>
            <a:r>
              <a:rPr lang="es-MX" dirty="0" err="1"/>
              <a:t>cols</a:t>
            </a:r>
            <a:r>
              <a:rPr lang="es-MX" dirty="0"/>
              <a:t>, </a:t>
            </a:r>
            <a:r>
              <a:rPr lang="es-MX" dirty="0" err="1"/>
              <a:t>rows</a:t>
            </a:r>
            <a:r>
              <a:rPr lang="es-MX" dirty="0" smtClean="0"/>
              <a:t>); inicializa el LCD</a:t>
            </a:r>
            <a:endParaRPr lang="es-MX" dirty="0"/>
          </a:p>
          <a:p>
            <a:r>
              <a:rPr lang="es-MX" dirty="0"/>
              <a:t> </a:t>
            </a:r>
            <a:r>
              <a:rPr lang="es-MX" dirty="0" err="1" smtClean="0"/>
              <a:t>lcd.print</a:t>
            </a:r>
            <a:r>
              <a:rPr lang="es-MX" dirty="0" smtClean="0"/>
              <a:t>(</a:t>
            </a:r>
            <a:r>
              <a:rPr lang="es-MX" dirty="0" err="1" smtClean="0"/>
              <a:t>aquiloquequieras</a:t>
            </a:r>
            <a:r>
              <a:rPr lang="es-MX" dirty="0" smtClean="0"/>
              <a:t>); //imprime en el LCD</a:t>
            </a:r>
          </a:p>
          <a:p>
            <a:r>
              <a:rPr lang="es-MX" i="1" dirty="0" err="1"/>
              <a:t>lcd</a:t>
            </a:r>
            <a:r>
              <a:rPr lang="es-MX" dirty="0" err="1"/>
              <a:t>.setCursor</a:t>
            </a:r>
            <a:r>
              <a:rPr lang="es-MX" dirty="0"/>
              <a:t>(col, </a:t>
            </a:r>
            <a:r>
              <a:rPr lang="es-MX" dirty="0" err="1"/>
              <a:t>row</a:t>
            </a:r>
            <a:r>
              <a:rPr lang="es-MX" dirty="0" smtClean="0"/>
              <a:t>); //mueve el cursor del LCD</a:t>
            </a:r>
          </a:p>
          <a:p>
            <a:r>
              <a:rPr lang="es-MX" i="1" dirty="0" err="1"/>
              <a:t>lcd</a:t>
            </a:r>
            <a:r>
              <a:rPr lang="es-MX" dirty="0" err="1"/>
              <a:t>.clear</a:t>
            </a:r>
            <a:r>
              <a:rPr lang="es-MX" dirty="0" smtClean="0"/>
              <a:t>(); //borra todo el LCD</a:t>
            </a:r>
            <a:endParaRPr lang="es-MX" dirty="0"/>
          </a:p>
          <a:p>
            <a:endParaRPr lang="es-MX" dirty="0" smtClean="0"/>
          </a:p>
          <a:p>
            <a:r>
              <a:rPr lang="es-MX" dirty="0" smtClean="0"/>
              <a:t>Para mas </a:t>
            </a:r>
            <a:r>
              <a:rPr lang="es-MX" dirty="0"/>
              <a:t>información visite: </a:t>
            </a:r>
            <a:r>
              <a:rPr lang="es-MX" dirty="0">
                <a:hlinkClick r:id="rId2"/>
              </a:rPr>
              <a:t>https://</a:t>
            </a:r>
            <a:r>
              <a:rPr lang="es-MX" dirty="0" smtClean="0">
                <a:hlinkClick r:id="rId2"/>
              </a:rPr>
              <a:t>www.arduino.cc/en/Reference/LiquidCrystal</a:t>
            </a:r>
            <a:r>
              <a:rPr lang="es-MX" dirty="0" smtClean="0"/>
              <a:t> </a:t>
            </a:r>
            <a:endParaRPr lang="es-MX" dirty="0"/>
          </a:p>
        </p:txBody>
      </p:sp>
    </p:spTree>
    <p:extLst>
      <p:ext uri="{BB962C8B-B14F-4D97-AF65-F5344CB8AC3E}">
        <p14:creationId xmlns:p14="http://schemas.microsoft.com/office/powerpoint/2010/main" val="32373859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“Hola mundo LCD”</a:t>
            </a:r>
            <a:endParaRPr lang="es-MX" dirty="0"/>
          </a:p>
        </p:txBody>
      </p:sp>
      <p:sp>
        <p:nvSpPr>
          <p:cNvPr id="3" name="Marcador de contenido 2"/>
          <p:cNvSpPr>
            <a:spLocks noGrp="1"/>
          </p:cNvSpPr>
          <p:nvPr>
            <p:ph idx="1"/>
          </p:nvPr>
        </p:nvSpPr>
        <p:spPr/>
        <p:txBody>
          <a:bodyPr/>
          <a:lstStyle/>
          <a:p>
            <a:r>
              <a:rPr lang="es-MX" dirty="0" smtClean="0"/>
              <a:t>Hacer que en un LCD muestre la frase “Encendido hace:” en el primer renglón y en la parte inferior diga el numero de segundos que lleva encendido seguido por “ s”.</a:t>
            </a:r>
          </a:p>
          <a:p>
            <a:r>
              <a:rPr lang="es-MX" dirty="0" smtClean="0"/>
              <a:t>Para lograr esto se hará uso de la función </a:t>
            </a:r>
            <a:r>
              <a:rPr lang="es-MX" dirty="0" err="1" smtClean="0"/>
              <a:t>millis</a:t>
            </a:r>
            <a:r>
              <a:rPr lang="es-MX" dirty="0" smtClean="0"/>
              <a:t>() dividida entre 1000 para obtener el numero de segundos desde el arranque.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098" name="Picture 2" descr="learn_arduino_fritz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435" y="2529987"/>
            <a:ext cx="5602310" cy="422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5593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“Poniendo todo junto”</a:t>
            </a:r>
            <a:endParaRPr lang="es-MX" dirty="0"/>
          </a:p>
        </p:txBody>
      </p:sp>
      <p:sp>
        <p:nvSpPr>
          <p:cNvPr id="3" name="Marcador de contenido 2"/>
          <p:cNvSpPr>
            <a:spLocks noGrp="1"/>
          </p:cNvSpPr>
          <p:nvPr>
            <p:ph idx="1"/>
          </p:nvPr>
        </p:nvSpPr>
        <p:spPr/>
        <p:txBody>
          <a:bodyPr/>
          <a:lstStyle/>
          <a:p>
            <a:r>
              <a:rPr lang="es-MX" dirty="0" smtClean="0"/>
              <a:t>Hacer un programa usando lo aprendido en los últimos 3 temas que en un LCD me imprima el ángulo de un servo que se esta controlando mediante 2 push-button. Con un botón incrementa y con otro decrementa el ángulo. El ángulo se debe guardar en la EEPROM de tal forma que en cuanto encienda/reinicie el Arduino el servo debe moverse a la posición en la que se dejo antes de reiniciar/desconectar el Arduino. </a:t>
            </a:r>
          </a:p>
          <a:p>
            <a:endParaRPr lang="es-MX" dirty="0"/>
          </a:p>
          <a:p>
            <a:endParaRPr lang="es-MX" dirty="0" smtClean="0"/>
          </a:p>
          <a:p>
            <a:endParaRPr lang="es-MX" dirty="0"/>
          </a:p>
          <a:p>
            <a:endParaRPr lang="es-MX" dirty="0" smtClean="0"/>
          </a:p>
          <a:p>
            <a:endParaRPr lang="es-MX" dirty="0"/>
          </a:p>
          <a:p>
            <a:pPr marL="0" indent="0">
              <a:buNone/>
            </a:pPr>
            <a:endParaRPr lang="es-MX" dirty="0"/>
          </a:p>
        </p:txBody>
      </p:sp>
      <p:pic>
        <p:nvPicPr>
          <p:cNvPr id="5122" name="Picture 2" descr="http://kevinrye.net/files/arduino_lcd_project_00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132" y="3174952"/>
            <a:ext cx="5434885" cy="362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1472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Comunicación I2C con Arduino</a:t>
            </a:r>
            <a:endParaRPr lang="es-MX" dirty="0"/>
          </a:p>
        </p:txBody>
      </p:sp>
      <p:sp>
        <p:nvSpPr>
          <p:cNvPr id="3" name="Marcador de contenido 2"/>
          <p:cNvSpPr>
            <a:spLocks noGrp="1"/>
          </p:cNvSpPr>
          <p:nvPr>
            <p:ph idx="1"/>
          </p:nvPr>
        </p:nvSpPr>
        <p:spPr/>
        <p:txBody>
          <a:bodyPr/>
          <a:lstStyle/>
          <a:p>
            <a:r>
              <a:rPr lang="es-MX" dirty="0" smtClean="0"/>
              <a:t>El bus I2C () sirve para establecer comunicaciones con otros chips que harán que nuestro microcontrolador obtenga mas recursos o pueda enviar/recibir datos mediante este protocolo.</a:t>
            </a:r>
          </a:p>
          <a:p>
            <a:r>
              <a:rPr lang="es-MX" dirty="0" smtClean="0"/>
              <a:t>Entre los dispositivos que podemos agregar se encuentran expansores de puertos, ADC, DAC, RTC, memorias, generadores de PWM, módulos wifi, módulos bluetooth, pantallas, sensores de diversos tipos y todo un universo de posibilidades.</a:t>
            </a:r>
          </a:p>
          <a:p>
            <a:r>
              <a:rPr lang="es-MX" dirty="0" smtClean="0"/>
              <a:t>En el IDE de Arduino este protocolo se usa mediante la librería </a:t>
            </a:r>
            <a:r>
              <a:rPr lang="es-MX" dirty="0" err="1" smtClean="0"/>
              <a:t>Wire.h</a:t>
            </a:r>
            <a:r>
              <a:rPr lang="es-MX" dirty="0" smtClean="0"/>
              <a:t> que debemos incluir al principio del programa. Al ser esta una característica por hardware se deben usar los pines SDA y SCL. (En Arduino UNO es A4 y A5, para el Mega es 20 y 21 respectivamente).</a:t>
            </a:r>
          </a:p>
          <a:p>
            <a:pPr marL="0" indent="0">
              <a:buNone/>
            </a:pPr>
            <a:endParaRPr lang="es-MX" dirty="0" smtClean="0"/>
          </a:p>
          <a:p>
            <a:endParaRPr lang="es-MX" dirty="0" smtClean="0"/>
          </a:p>
          <a:p>
            <a:endParaRPr lang="es-MX" dirty="0"/>
          </a:p>
        </p:txBody>
      </p:sp>
      <p:sp>
        <p:nvSpPr>
          <p:cNvPr id="4" name="AutoShape 2" descr="https://geekytheory.com/wp-content/uploads/2015/03/AN50987.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p:cNvPicPr>
            <a:picLocks noChangeAspect="1"/>
          </p:cNvPicPr>
          <p:nvPr/>
        </p:nvPicPr>
        <p:blipFill>
          <a:blip r:embed="rId2"/>
          <a:stretch>
            <a:fillRect/>
          </a:stretch>
        </p:blipFill>
        <p:spPr>
          <a:xfrm>
            <a:off x="7526868" y="4319923"/>
            <a:ext cx="4152900" cy="2447925"/>
          </a:xfrm>
          <a:prstGeom prst="rect">
            <a:avLst/>
          </a:prstGeom>
        </p:spPr>
      </p:pic>
    </p:spTree>
    <p:extLst>
      <p:ext uri="{BB962C8B-B14F-4D97-AF65-F5344CB8AC3E}">
        <p14:creationId xmlns:p14="http://schemas.microsoft.com/office/powerpoint/2010/main" val="449225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disponibles para I2C</a:t>
            </a:r>
            <a:endParaRPr lang="es-MX" dirty="0"/>
          </a:p>
        </p:txBody>
      </p:sp>
      <p:sp>
        <p:nvSpPr>
          <p:cNvPr id="3" name="Marcador de contenido 2"/>
          <p:cNvSpPr>
            <a:spLocks noGrp="1"/>
          </p:cNvSpPr>
          <p:nvPr>
            <p:ph idx="1"/>
          </p:nvPr>
        </p:nvSpPr>
        <p:spPr>
          <a:xfrm>
            <a:off x="3567449" y="296214"/>
            <a:ext cx="8100810" cy="5688534"/>
          </a:xfrm>
        </p:spPr>
        <p:txBody>
          <a:bodyPr>
            <a:normAutofit lnSpcReduction="10000"/>
          </a:bodyPr>
          <a:lstStyle/>
          <a:p>
            <a:r>
              <a:rPr lang="es-MX" dirty="0" smtClean="0"/>
              <a:t>Para el uso del bus I2C se tienen los siguientes comandos:</a:t>
            </a:r>
          </a:p>
          <a:p>
            <a:r>
              <a:rPr lang="es-MX" dirty="0" err="1"/>
              <a:t>Wire.begin</a:t>
            </a:r>
            <a:r>
              <a:rPr lang="es-MX" dirty="0"/>
              <a:t>(</a:t>
            </a:r>
            <a:r>
              <a:rPr lang="es-MX" dirty="0" err="1"/>
              <a:t>address</a:t>
            </a:r>
            <a:r>
              <a:rPr lang="es-MX" dirty="0" smtClean="0"/>
              <a:t>); //si no se especifica la dirección inicia en modo maestro en lugar de esclavo.</a:t>
            </a:r>
          </a:p>
          <a:p>
            <a:r>
              <a:rPr lang="en-US" dirty="0" err="1"/>
              <a:t>Wire.requestFrom</a:t>
            </a:r>
            <a:r>
              <a:rPr lang="en-US" dirty="0"/>
              <a:t>(address, quantity</a:t>
            </a:r>
            <a:r>
              <a:rPr lang="en-US" dirty="0" smtClean="0"/>
              <a:t>);</a:t>
            </a:r>
            <a:r>
              <a:rPr lang="en-US" dirty="0"/>
              <a:t/>
            </a:r>
            <a:br>
              <a:rPr lang="en-US" dirty="0"/>
            </a:br>
            <a:r>
              <a:rPr lang="en-US" dirty="0" err="1"/>
              <a:t>Wire.requestFrom</a:t>
            </a:r>
            <a:r>
              <a:rPr lang="en-US" dirty="0"/>
              <a:t>(address, quantity, stop</a:t>
            </a:r>
            <a:r>
              <a:rPr lang="en-US" dirty="0" smtClean="0"/>
              <a:t>);</a:t>
            </a:r>
          </a:p>
          <a:p>
            <a:r>
              <a:rPr lang="es-MX" dirty="0" err="1"/>
              <a:t>Wire.beginTransmission</a:t>
            </a:r>
            <a:r>
              <a:rPr lang="es-MX" dirty="0"/>
              <a:t>(</a:t>
            </a:r>
            <a:r>
              <a:rPr lang="es-MX" dirty="0" err="1"/>
              <a:t>address</a:t>
            </a:r>
            <a:r>
              <a:rPr lang="es-MX" dirty="0" smtClean="0"/>
              <a:t>);</a:t>
            </a:r>
          </a:p>
          <a:p>
            <a:r>
              <a:rPr lang="es-MX" dirty="0" err="1"/>
              <a:t>Wire.endTransmission</a:t>
            </a:r>
            <a:r>
              <a:rPr lang="es-MX" dirty="0" smtClean="0"/>
              <a:t>();</a:t>
            </a:r>
            <a:endParaRPr lang="es-MX" dirty="0"/>
          </a:p>
          <a:p>
            <a:r>
              <a:rPr lang="es-MX" dirty="0" err="1"/>
              <a:t>Wire.endTransmission</a:t>
            </a:r>
            <a:r>
              <a:rPr lang="es-MX" dirty="0"/>
              <a:t>(stop</a:t>
            </a:r>
            <a:r>
              <a:rPr lang="es-MX" dirty="0" smtClean="0"/>
              <a:t>);</a:t>
            </a:r>
          </a:p>
          <a:p>
            <a:r>
              <a:rPr lang="es-MX" dirty="0" err="1"/>
              <a:t>Wire.write</a:t>
            </a:r>
            <a:r>
              <a:rPr lang="es-MX" dirty="0"/>
              <a:t>(data, </a:t>
            </a:r>
            <a:r>
              <a:rPr lang="es-MX" dirty="0" err="1"/>
              <a:t>length</a:t>
            </a:r>
            <a:r>
              <a:rPr lang="es-MX" dirty="0" smtClean="0"/>
              <a:t>);</a:t>
            </a:r>
          </a:p>
          <a:p>
            <a:r>
              <a:rPr lang="es-MX" dirty="0" err="1"/>
              <a:t>Wire.available</a:t>
            </a:r>
            <a:r>
              <a:rPr lang="es-MX" dirty="0" smtClean="0"/>
              <a:t>();</a:t>
            </a:r>
          </a:p>
          <a:p>
            <a:r>
              <a:rPr lang="es-MX" dirty="0" err="1"/>
              <a:t>Wire.read</a:t>
            </a:r>
            <a:r>
              <a:rPr lang="es-MX" dirty="0"/>
              <a:t>() </a:t>
            </a:r>
            <a:r>
              <a:rPr lang="es-MX" dirty="0" smtClean="0"/>
              <a:t>;</a:t>
            </a:r>
          </a:p>
          <a:p>
            <a:r>
              <a:rPr lang="es-MX" dirty="0" err="1"/>
              <a:t>Wire.onReceive</a:t>
            </a:r>
            <a:r>
              <a:rPr lang="es-MX" dirty="0"/>
              <a:t>(</a:t>
            </a:r>
            <a:r>
              <a:rPr lang="es-MX" dirty="0" err="1"/>
              <a:t>handler</a:t>
            </a:r>
            <a:r>
              <a:rPr lang="es-MX" dirty="0" smtClean="0"/>
              <a:t>);</a:t>
            </a:r>
          </a:p>
          <a:p>
            <a:r>
              <a:rPr lang="es-MX" dirty="0" err="1"/>
              <a:t>Wire.onRequest</a:t>
            </a:r>
            <a:r>
              <a:rPr lang="es-MX" dirty="0"/>
              <a:t>(</a:t>
            </a:r>
            <a:r>
              <a:rPr lang="es-MX" dirty="0" err="1"/>
              <a:t>handler</a:t>
            </a:r>
            <a:r>
              <a:rPr lang="es-MX" dirty="0" smtClean="0"/>
              <a:t>);</a:t>
            </a:r>
          </a:p>
          <a:p>
            <a:r>
              <a:rPr lang="es-MX" dirty="0" smtClean="0"/>
              <a:t>Para mas </a:t>
            </a:r>
            <a:r>
              <a:rPr lang="es-MX" dirty="0"/>
              <a:t>información consulte: </a:t>
            </a:r>
            <a:r>
              <a:rPr lang="es-MX" dirty="0">
                <a:hlinkClick r:id="rId2"/>
              </a:rPr>
              <a:t>https://</a:t>
            </a:r>
            <a:r>
              <a:rPr lang="es-MX" dirty="0" smtClean="0">
                <a:hlinkClick r:id="rId2"/>
              </a:rPr>
              <a:t>www.arduino.cc/en/Reference/Wire</a:t>
            </a:r>
            <a:r>
              <a:rPr lang="es-MX" dirty="0" smtClean="0"/>
              <a:t> </a:t>
            </a:r>
            <a:endParaRPr lang="es-MX" dirty="0"/>
          </a:p>
        </p:txBody>
      </p:sp>
    </p:spTree>
    <p:extLst>
      <p:ext uri="{BB962C8B-B14F-4D97-AF65-F5344CB8AC3E}">
        <p14:creationId xmlns:p14="http://schemas.microsoft.com/office/powerpoint/2010/main" val="1104149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a:xfrm>
            <a:off x="3528812" y="722440"/>
            <a:ext cx="8319751" cy="5120640"/>
          </a:xfrm>
        </p:spPr>
        <p:txBody>
          <a:bodyPr/>
          <a:lstStyle/>
          <a:p>
            <a:r>
              <a:rPr lang="es-MX" sz="3200" dirty="0" smtClean="0"/>
              <a:t>Arduino nació como un proyecto educativo en </a:t>
            </a:r>
            <a:r>
              <a:rPr lang="es-MX" sz="3200" dirty="0"/>
              <a:t>2005 en el Instituto de Diseño interactivo </a:t>
            </a:r>
            <a:r>
              <a:rPr lang="es-MX" sz="3200" dirty="0" smtClean="0"/>
              <a:t>Ivrea </a:t>
            </a:r>
            <a:r>
              <a:rPr lang="es-MX" sz="3200" dirty="0"/>
              <a:t>(Italia</a:t>
            </a:r>
            <a:r>
              <a:rPr lang="es-MX" sz="3200" dirty="0" smtClean="0"/>
              <a:t>), fue creado </a:t>
            </a:r>
            <a:r>
              <a:rPr lang="es-MX" sz="3200" dirty="0"/>
              <a:t>principalmente por David Cuartielles y Massimo </a:t>
            </a:r>
            <a:r>
              <a:rPr lang="es-MX" sz="3200" dirty="0" smtClean="0"/>
              <a:t>Banzi.</a:t>
            </a:r>
            <a:endParaRPr lang="es-MX" dirty="0" smtClean="0"/>
          </a:p>
          <a:p>
            <a:r>
              <a:rPr lang="es-MX" sz="3200" dirty="0"/>
              <a:t>Nació por una necesidad de subsistir ante el eminente cierre del </a:t>
            </a:r>
            <a:r>
              <a:rPr lang="es-MX" sz="3200" dirty="0" smtClean="0"/>
              <a:t>instituto, ya que </a:t>
            </a:r>
            <a:r>
              <a:rPr lang="es-MX" sz="3200" dirty="0"/>
              <a:t>al crear un producto open hardware (de uso público) no podría ser embargado.  </a:t>
            </a:r>
            <a:endParaRPr lang="es-MX" sz="3200" dirty="0" smtClean="0"/>
          </a:p>
          <a:p>
            <a:endParaRPr lang="es-MX" sz="3200" dirty="0"/>
          </a:p>
          <a:p>
            <a:endParaRPr lang="es-MX" dirty="0"/>
          </a:p>
        </p:txBody>
      </p:sp>
      <p:pic>
        <p:nvPicPr>
          <p:cNvPr id="4" name="Imagen 3"/>
          <p:cNvPicPr>
            <a:picLocks noChangeAspect="1"/>
          </p:cNvPicPr>
          <p:nvPr/>
        </p:nvPicPr>
        <p:blipFill>
          <a:blip r:embed="rId2"/>
          <a:stretch>
            <a:fillRect/>
          </a:stretch>
        </p:blipFill>
        <p:spPr>
          <a:xfrm>
            <a:off x="8757635" y="4435434"/>
            <a:ext cx="2949500" cy="2212125"/>
          </a:xfrm>
          <a:prstGeom prst="rect">
            <a:avLst/>
          </a:prstGeom>
        </p:spPr>
      </p:pic>
    </p:spTree>
    <p:extLst>
      <p:ext uri="{BB962C8B-B14F-4D97-AF65-F5344CB8AC3E}">
        <p14:creationId xmlns:p14="http://schemas.microsoft.com/office/powerpoint/2010/main" val="37844724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LCD mediante I2C</a:t>
            </a:r>
            <a:endParaRPr lang="es-MX" dirty="0"/>
          </a:p>
        </p:txBody>
      </p:sp>
      <p:sp>
        <p:nvSpPr>
          <p:cNvPr id="3" name="Marcador de contenido 2"/>
          <p:cNvSpPr>
            <a:spLocks noGrp="1"/>
          </p:cNvSpPr>
          <p:nvPr>
            <p:ph idx="1"/>
          </p:nvPr>
        </p:nvSpPr>
        <p:spPr/>
        <p:txBody>
          <a:bodyPr/>
          <a:lstStyle/>
          <a:p>
            <a:r>
              <a:rPr lang="es-MX" dirty="0" smtClean="0"/>
              <a:t>Crear un programa que mediante un back pack I2C para LCD controle una LCD de 16x2. Debe mostrar un mensaje en la parte superior y el tiempo desde que se encendió en segundos en la parte inferior.  Al presionar un botón el back light debe prender/apagarse. </a:t>
            </a:r>
          </a:p>
          <a:p>
            <a:r>
              <a:rPr lang="es-MX" dirty="0" smtClean="0"/>
              <a:t>Se deben usar </a:t>
            </a:r>
            <a:r>
              <a:rPr lang="es-MX" dirty="0"/>
              <a:t>las librerías </a:t>
            </a:r>
            <a:r>
              <a:rPr lang="es-MX" dirty="0" err="1" smtClean="0"/>
              <a:t>Wire.h</a:t>
            </a:r>
            <a:r>
              <a:rPr lang="es-MX" dirty="0" smtClean="0"/>
              <a:t>, </a:t>
            </a:r>
            <a:r>
              <a:rPr lang="es-MX" dirty="0" err="1" smtClean="0"/>
              <a:t>LCD.h</a:t>
            </a:r>
            <a:r>
              <a:rPr lang="es-MX" dirty="0" smtClean="0"/>
              <a:t>, y LiquidCrystal_I2C.h.</a:t>
            </a:r>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4231176" y="3095735"/>
            <a:ext cx="6953292" cy="3311505"/>
          </a:xfrm>
          <a:prstGeom prst="rect">
            <a:avLst/>
          </a:prstGeom>
        </p:spPr>
      </p:pic>
    </p:spTree>
    <p:extLst>
      <p:ext uri="{BB962C8B-B14F-4D97-AF65-F5344CB8AC3E}">
        <p14:creationId xmlns:p14="http://schemas.microsoft.com/office/powerpoint/2010/main" val="42317953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Crear un mini chat a través de una red I2C</a:t>
            </a:r>
            <a:br>
              <a:rPr lang="es-MX" dirty="0" smtClean="0"/>
            </a:br>
            <a:r>
              <a:rPr lang="es-MX" dirty="0" smtClean="0"/>
              <a:t>(opcional)</a:t>
            </a:r>
            <a:endParaRPr lang="es-MX" dirty="0"/>
          </a:p>
        </p:txBody>
      </p:sp>
      <p:sp>
        <p:nvSpPr>
          <p:cNvPr id="3" name="Marcador de contenido 2"/>
          <p:cNvSpPr>
            <a:spLocks noGrp="1"/>
          </p:cNvSpPr>
          <p:nvPr>
            <p:ph idx="1"/>
          </p:nvPr>
        </p:nvSpPr>
        <p:spPr/>
        <p:txBody>
          <a:bodyPr/>
          <a:lstStyle/>
          <a:p>
            <a:r>
              <a:rPr lang="es-MX" dirty="0" smtClean="0"/>
              <a:t>Hacer un programa que se conecte a un Arduino en modo maestro y sea capaz de enviar y recibir cadenas y retransmitirlas mediante la UART (terminal serial) de tal modo que se cree una especie de chat entre todos los </a:t>
            </a:r>
            <a:r>
              <a:rPr lang="es-MX" dirty="0" err="1" smtClean="0"/>
              <a:t>Arduino’s</a:t>
            </a:r>
            <a:r>
              <a:rPr lang="es-MX" dirty="0" smtClean="0"/>
              <a:t> que se encuentren conectados a la red.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2" name="Picture 4" descr="Picture of How to connect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681" y="2794715"/>
            <a:ext cx="7495427" cy="375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253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Los teclados matriciales sirven para introducir datos de una forma que utilice menos líneas de control que las que se utilizarían si se conectara cada tecla/botón independientemente. Funcionan mediante un barrido, es decir las teclas están multiplexadas y se utiliza una técnica que consiste en conmutar y leer a altas velocidades las teclas.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7456868" y="2761716"/>
            <a:ext cx="4164369" cy="3800271"/>
          </a:xfrm>
          <a:prstGeom prst="rect">
            <a:avLst/>
          </a:prstGeom>
        </p:spPr>
      </p:pic>
    </p:spTree>
    <p:extLst>
      <p:ext uri="{BB962C8B-B14F-4D97-AF65-F5344CB8AC3E}">
        <p14:creationId xmlns:p14="http://schemas.microsoft.com/office/powerpoint/2010/main" val="39806616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En Arduino tenemos la librería Keypad.h que nos permite conectar un teclado matricial a nuestra tarjeta de desarrollo sin tener que lidiar con la lectura de este dispositivo. A continuación se anexa un ejemplo muy sencillo que nos servirá de base: </a:t>
            </a:r>
          </a:p>
          <a:p>
            <a:endParaRPr lang="es-MX" dirty="0"/>
          </a:p>
          <a:p>
            <a:endParaRPr lang="es-MX" dirty="0" smtClean="0"/>
          </a:p>
          <a:p>
            <a:endParaRPr lang="es-MX" dirty="0"/>
          </a:p>
          <a:p>
            <a:endParaRPr lang="es-MX" dirty="0" smtClean="0"/>
          </a:p>
          <a:p>
            <a:endParaRPr lang="es-MX" dirty="0" smtClean="0"/>
          </a:p>
          <a:p>
            <a:endParaRPr lang="es-MX" dirty="0" smtClean="0"/>
          </a:p>
          <a:p>
            <a:pPr marL="0" indent="0">
              <a:buNone/>
            </a:pPr>
            <a:endParaRPr lang="es-MX" dirty="0" smtClean="0"/>
          </a:p>
          <a:p>
            <a:endParaRPr lang="es-MX" dirty="0" smtClean="0"/>
          </a:p>
          <a:p>
            <a:endParaRPr lang="es-MX"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392" y="2055239"/>
            <a:ext cx="6845456" cy="4802762"/>
          </a:xfrm>
          <a:prstGeom prst="rect">
            <a:avLst/>
          </a:prstGeom>
        </p:spPr>
      </p:pic>
    </p:spTree>
    <p:extLst>
      <p:ext uri="{BB962C8B-B14F-4D97-AF65-F5344CB8AC3E}">
        <p14:creationId xmlns:p14="http://schemas.microsoft.com/office/powerpoint/2010/main" val="27434584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control de accesos</a:t>
            </a:r>
            <a:endParaRPr lang="es-MX" dirty="0"/>
          </a:p>
        </p:txBody>
      </p:sp>
      <p:sp>
        <p:nvSpPr>
          <p:cNvPr id="3" name="Marcador de contenido 2"/>
          <p:cNvSpPr>
            <a:spLocks noGrp="1"/>
          </p:cNvSpPr>
          <p:nvPr>
            <p:ph idx="1"/>
          </p:nvPr>
        </p:nvSpPr>
        <p:spPr/>
        <p:txBody>
          <a:bodyPr/>
          <a:lstStyle/>
          <a:p>
            <a:r>
              <a:rPr lang="es-MX" dirty="0" smtClean="0"/>
              <a:t>Crear un programa que mediante el teclado le ingrese un numero de 4 dígitos y si coincide con la contraseña guardada en la EEPROM debe mover un servo de forma temporal simulando que es el mecanismo que abre una puerta. Se debe usar un LCD para mostrar el estado del control de acceso. </a:t>
            </a:r>
          </a:p>
          <a:p>
            <a:r>
              <a:rPr lang="es-MX" dirty="0" smtClean="0"/>
              <a:t>Incluir la función de cambiar la contraseña, por default la contraseña debe ser 1234. </a:t>
            </a:r>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http://www.casasseguras.com.mx/images/accesotecl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7629" y="3062479"/>
            <a:ext cx="3680068" cy="368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287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Interrupción por Timer</a:t>
            </a:r>
            <a:endParaRPr lang="es-MX" dirty="0"/>
          </a:p>
        </p:txBody>
      </p:sp>
      <p:sp>
        <p:nvSpPr>
          <p:cNvPr id="3" name="Marcador de contenido 2"/>
          <p:cNvSpPr>
            <a:spLocks noGrp="1"/>
          </p:cNvSpPr>
          <p:nvPr>
            <p:ph idx="1"/>
          </p:nvPr>
        </p:nvSpPr>
        <p:spPr/>
        <p:txBody>
          <a:bodyPr/>
          <a:lstStyle/>
          <a:p>
            <a:r>
              <a:rPr lang="es-MX" dirty="0"/>
              <a:t>En Arduino UNO tenemos tres </a:t>
            </a:r>
            <a:r>
              <a:rPr lang="es-MX" dirty="0" err="1"/>
              <a:t>timers</a:t>
            </a:r>
            <a:r>
              <a:rPr lang="es-MX" dirty="0"/>
              <a:t> o temporizadores. El </a:t>
            </a:r>
            <a:r>
              <a:rPr lang="es-MX" dirty="0" err="1"/>
              <a:t>timer</a:t>
            </a:r>
            <a:r>
              <a:rPr lang="es-MX" dirty="0"/>
              <a:t> 1, el </a:t>
            </a:r>
            <a:r>
              <a:rPr lang="es-MX" dirty="0" err="1"/>
              <a:t>timer</a:t>
            </a:r>
            <a:r>
              <a:rPr lang="es-MX" dirty="0"/>
              <a:t> 2 y el </a:t>
            </a:r>
            <a:r>
              <a:rPr lang="es-MX" dirty="0" err="1"/>
              <a:t>timer</a:t>
            </a:r>
            <a:r>
              <a:rPr lang="es-MX" dirty="0"/>
              <a:t> 3. En Arduino mega también tenemos el 3,4 y 5. </a:t>
            </a:r>
            <a:r>
              <a:rPr lang="es-MX" dirty="0" smtClean="0"/>
              <a:t> </a:t>
            </a:r>
          </a:p>
          <a:p>
            <a:r>
              <a:rPr lang="es-MX" dirty="0" smtClean="0"/>
              <a:t>El </a:t>
            </a:r>
            <a:r>
              <a:rPr lang="es-MX" dirty="0" err="1" smtClean="0"/>
              <a:t>timer</a:t>
            </a:r>
            <a:r>
              <a:rPr lang="es-MX" dirty="0" smtClean="0"/>
              <a:t> 1 es de 8 bits y es utilizado por las funciones </a:t>
            </a:r>
            <a:r>
              <a:rPr lang="es-MX" dirty="0" err="1" smtClean="0"/>
              <a:t>delay</a:t>
            </a:r>
            <a:r>
              <a:rPr lang="es-MX" dirty="0" smtClean="0"/>
              <a:t>(), micros() y </a:t>
            </a:r>
            <a:r>
              <a:rPr lang="es-MX" dirty="0" err="1" smtClean="0"/>
              <a:t>millis</a:t>
            </a:r>
            <a:r>
              <a:rPr lang="es-MX" dirty="0" smtClean="0"/>
              <a:t>(). Mientras que el </a:t>
            </a:r>
            <a:r>
              <a:rPr lang="es-MX" dirty="0" err="1" smtClean="0"/>
              <a:t>timer</a:t>
            </a:r>
            <a:r>
              <a:rPr lang="es-MX" dirty="0" smtClean="0"/>
              <a:t> 2 (16 bits) es usado por la librería PWM y Servo. Y el </a:t>
            </a:r>
            <a:r>
              <a:rPr lang="es-MX" dirty="0" err="1" smtClean="0"/>
              <a:t>timer</a:t>
            </a:r>
            <a:r>
              <a:rPr lang="es-MX" dirty="0" smtClean="0"/>
              <a:t> 3 (8 bits) por la función </a:t>
            </a:r>
            <a:r>
              <a:rPr lang="es-MX" dirty="0" err="1" smtClean="0"/>
              <a:t>tone</a:t>
            </a:r>
            <a:r>
              <a:rPr lang="es-MX" dirty="0" smtClean="0"/>
              <a:t>().</a:t>
            </a:r>
          </a:p>
          <a:p>
            <a:r>
              <a:rPr lang="es-MX" dirty="0" smtClean="0"/>
              <a:t>Por estos motivos no se recomienda manipular su configuración y registros ya que se pueden crear conflictos con otras funciones. Sin embargo si podemos usarlos como medio de interrupción para realizar tareas periódicas sin desperdiciar tiempo esperando a que se cumpla la condición. </a:t>
            </a:r>
          </a:p>
          <a:p>
            <a:endParaRPr lang="es-MX" dirty="0"/>
          </a:p>
          <a:p>
            <a:endParaRPr lang="es-MX" dirty="0" smtClean="0"/>
          </a:p>
          <a:p>
            <a:endParaRPr lang="es-MX" dirty="0"/>
          </a:p>
        </p:txBody>
      </p:sp>
      <p:pic>
        <p:nvPicPr>
          <p:cNvPr id="1026" name="Picture 2" descr="http://www.renesas.eu/media/edge_ol/engineer/17/img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082" y="4263079"/>
            <a:ext cx="3928056" cy="243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3122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¿Cómo crear una interrupción por </a:t>
            </a:r>
            <a:r>
              <a:rPr lang="es-MX" dirty="0" err="1" smtClean="0"/>
              <a:t>timer</a:t>
            </a:r>
            <a:r>
              <a:rPr lang="es-MX" dirty="0" smtClean="0"/>
              <a:t> 0?</a:t>
            </a:r>
            <a:endParaRPr lang="es-MX" dirty="0"/>
          </a:p>
        </p:txBody>
      </p:sp>
      <p:sp>
        <p:nvSpPr>
          <p:cNvPr id="3" name="Marcador de contenido 2"/>
          <p:cNvSpPr>
            <a:spLocks noGrp="1"/>
          </p:cNvSpPr>
          <p:nvPr>
            <p:ph idx="1"/>
          </p:nvPr>
        </p:nvSpPr>
        <p:spPr/>
        <p:txBody>
          <a:bodyPr/>
          <a:lstStyle/>
          <a:p>
            <a:r>
              <a:rPr lang="es-MX" dirty="0" smtClean="0"/>
              <a:t>Con las siguientes instrucciones de comparación se crea una interrupción cada que el </a:t>
            </a:r>
            <a:r>
              <a:rPr lang="es-MX" dirty="0" err="1" smtClean="0"/>
              <a:t>timer</a:t>
            </a:r>
            <a:r>
              <a:rPr lang="es-MX" dirty="0" smtClean="0"/>
              <a:t> llega al valor deseado. El </a:t>
            </a:r>
            <a:r>
              <a:rPr lang="es-MX" dirty="0" err="1" smtClean="0"/>
              <a:t>timer</a:t>
            </a:r>
            <a:r>
              <a:rPr lang="es-MX" dirty="0" smtClean="0"/>
              <a:t> 0 tarda en completarse (cuenta de 0 a 255) 1.024 ms para ser precisos. </a:t>
            </a:r>
          </a:p>
          <a:p>
            <a:pPr marL="0" indent="0">
              <a:buNone/>
            </a:pPr>
            <a:r>
              <a:rPr lang="es-MX" dirty="0" smtClean="0"/>
              <a:t>	OCR0A </a:t>
            </a:r>
            <a:r>
              <a:rPr lang="es-MX" dirty="0"/>
              <a:t>= 0xAF</a:t>
            </a:r>
            <a:r>
              <a:rPr lang="es-MX" dirty="0" smtClean="0"/>
              <a:t>; //valor en hexadecimal en el cual se llevara 	a cabo la interrupción, en este caso cada 0.7ms</a:t>
            </a:r>
            <a:endParaRPr lang="es-MX" dirty="0"/>
          </a:p>
          <a:p>
            <a:pPr marL="0" indent="0">
              <a:buNone/>
            </a:pPr>
            <a:r>
              <a:rPr lang="es-MX" dirty="0" smtClean="0"/>
              <a:t>	TIMSK0 </a:t>
            </a:r>
            <a:r>
              <a:rPr lang="es-MX" dirty="0"/>
              <a:t>|= _BV(OCIE0A</a:t>
            </a:r>
            <a:r>
              <a:rPr lang="es-MX" dirty="0" smtClean="0"/>
              <a:t>); //crea el evento de comparación 	para la interrupción</a:t>
            </a:r>
          </a:p>
          <a:p>
            <a:r>
              <a:rPr lang="es-MX" dirty="0" smtClean="0"/>
              <a:t>En la siguiente función incluimos nuestro código y listo:</a:t>
            </a:r>
          </a:p>
          <a:p>
            <a:pPr marL="0" indent="0">
              <a:buNone/>
            </a:pPr>
            <a:r>
              <a:rPr lang="es-MX" dirty="0" smtClean="0"/>
              <a:t>	SIGNAL(TIMER0_COMPA_vect</a:t>
            </a:r>
            <a:r>
              <a:rPr lang="es-MX" dirty="0"/>
              <a:t>) </a:t>
            </a:r>
          </a:p>
          <a:p>
            <a:pPr marL="0" indent="0">
              <a:buNone/>
            </a:pPr>
            <a:r>
              <a:rPr lang="es-MX" dirty="0" smtClean="0"/>
              <a:t>	{</a:t>
            </a:r>
          </a:p>
          <a:p>
            <a:pPr marL="0" indent="0">
              <a:buNone/>
            </a:pPr>
            <a:endParaRPr lang="es-MX" dirty="0" smtClean="0"/>
          </a:p>
          <a:p>
            <a:pPr marL="0" indent="0">
              <a:buNone/>
            </a:pPr>
            <a:r>
              <a:rPr lang="es-MX" dirty="0" smtClean="0"/>
              <a:t>	}</a:t>
            </a:r>
          </a:p>
        </p:txBody>
      </p:sp>
    </p:spTree>
    <p:extLst>
      <p:ext uri="{BB962C8B-B14F-4D97-AF65-F5344CB8AC3E}">
        <p14:creationId xmlns:p14="http://schemas.microsoft.com/office/powerpoint/2010/main" val="1771206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2918" y="1123837"/>
            <a:ext cx="3224377" cy="4601183"/>
          </a:xfrm>
        </p:spPr>
        <p:txBody>
          <a:bodyPr/>
          <a:lstStyle/>
          <a:p>
            <a:r>
              <a:rPr lang="es-MX" dirty="0" smtClean="0"/>
              <a:t>Practica </a:t>
            </a:r>
            <a:br>
              <a:rPr lang="es-MX" dirty="0" smtClean="0"/>
            </a:br>
            <a:r>
              <a:rPr lang="es-MX" dirty="0" smtClean="0"/>
              <a:t>“No nos llames, nosotros te llamamos”</a:t>
            </a:r>
            <a:endParaRPr lang="es-MX" dirty="0"/>
          </a:p>
        </p:txBody>
      </p:sp>
      <p:sp>
        <p:nvSpPr>
          <p:cNvPr id="3" name="Marcador de contenido 2"/>
          <p:cNvSpPr>
            <a:spLocks noGrp="1"/>
          </p:cNvSpPr>
          <p:nvPr>
            <p:ph idx="1"/>
          </p:nvPr>
        </p:nvSpPr>
        <p:spPr/>
        <p:txBody>
          <a:bodyPr/>
          <a:lstStyle/>
          <a:p>
            <a:r>
              <a:rPr lang="es-MX" dirty="0" smtClean="0"/>
              <a:t>Para esta practica vamos a crear un programa que haga parpadear varios leds pero con distintos periodos. Se usaran 3 leds el primer led debe parpadear cada 0.07 </a:t>
            </a:r>
            <a:r>
              <a:rPr lang="es-MX" dirty="0" err="1" smtClean="0"/>
              <a:t>seg</a:t>
            </a:r>
            <a:r>
              <a:rPr lang="es-MX" dirty="0" smtClean="0"/>
              <a:t>, el otro cada 0.7 </a:t>
            </a:r>
            <a:r>
              <a:rPr lang="es-MX" dirty="0" err="1" smtClean="0"/>
              <a:t>seg</a:t>
            </a:r>
            <a:r>
              <a:rPr lang="es-MX" dirty="0" smtClean="0"/>
              <a:t> y el ultimo cada 1.4 </a:t>
            </a:r>
            <a:r>
              <a:rPr lang="es-MX" dirty="0" err="1" smtClean="0"/>
              <a:t>seg</a:t>
            </a:r>
            <a:r>
              <a:rPr lang="es-MX" dirty="0" smtClean="0"/>
              <a:t>.</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https://encrypted-tbn0.gstatic.com/images?q=tbn:ANd9GcT2BH_CpwSGU59xeBOmwPCX_z-9CeO1aqEriEIV37x1QeJfJmudU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225" y="2283485"/>
            <a:ext cx="4904795" cy="433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962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del RTC Ds1307</a:t>
            </a:r>
            <a:endParaRPr lang="es-MX" dirty="0"/>
          </a:p>
        </p:txBody>
      </p:sp>
      <p:sp>
        <p:nvSpPr>
          <p:cNvPr id="3" name="Marcador de contenido 2"/>
          <p:cNvSpPr>
            <a:spLocks noGrp="1"/>
          </p:cNvSpPr>
          <p:nvPr>
            <p:ph idx="1"/>
          </p:nvPr>
        </p:nvSpPr>
        <p:spPr/>
        <p:txBody>
          <a:bodyPr/>
          <a:lstStyle/>
          <a:p>
            <a:r>
              <a:rPr lang="es-MX" dirty="0" smtClean="0"/>
              <a:t>Los RTC (Real </a:t>
            </a:r>
            <a:r>
              <a:rPr lang="es-MX" dirty="0"/>
              <a:t>T</a:t>
            </a:r>
            <a:r>
              <a:rPr lang="es-MX" dirty="0" smtClean="0"/>
              <a:t>ime </a:t>
            </a:r>
            <a:r>
              <a:rPr lang="es-MX" dirty="0" err="1" smtClean="0"/>
              <a:t>Clock</a:t>
            </a:r>
            <a:r>
              <a:rPr lang="es-MX" dirty="0" smtClean="0"/>
              <a:t>/Calendar) son dispositivos diseñados para almacenar la fecha y hora sin que se pierdan al desenergizar el sistema ya que cuenta con una batería que les permite mantener estos datos y que estén disponibles la próxima vez que se energice el sistema. </a:t>
            </a:r>
          </a:p>
          <a:p>
            <a:r>
              <a:rPr lang="es-MX" dirty="0" smtClean="0"/>
              <a:t>Para manipular este RTC se recomienda usar la librería </a:t>
            </a:r>
            <a:r>
              <a:rPr lang="es-MX" dirty="0" err="1" smtClean="0"/>
              <a:t>RTClib.h</a:t>
            </a:r>
            <a:r>
              <a:rPr lang="es-MX" dirty="0" smtClean="0"/>
              <a:t> ya que es una de las mas completas y ampliamente documentadas. Además de contar con soporte constante y actualizaciones para nuevos chips RTC.</a:t>
            </a:r>
          </a:p>
          <a:p>
            <a:endParaRPr lang="es-MX" dirty="0"/>
          </a:p>
          <a:p>
            <a:r>
              <a:rPr lang="es-MX" dirty="0" smtClean="0"/>
              <a:t>Aprenderemos las funciones de esta librería analizando los ejemplos incluidos con la misma, ya que muchas veces no habrá quien nos explique el código y es necesario comprenderlo por nuestra propia cuenta.</a:t>
            </a:r>
            <a:endParaRPr lang="es-MX" dirty="0"/>
          </a:p>
        </p:txBody>
      </p:sp>
    </p:spTree>
    <p:extLst>
      <p:ext uri="{BB962C8B-B14F-4D97-AF65-F5344CB8AC3E}">
        <p14:creationId xmlns:p14="http://schemas.microsoft.com/office/powerpoint/2010/main" val="22481830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 RTC DS1307</a:t>
            </a:r>
            <a:endParaRPr lang="es-MX" dirty="0"/>
          </a:p>
        </p:txBody>
      </p:sp>
      <p:sp>
        <p:nvSpPr>
          <p:cNvPr id="3" name="Marcador de contenido 2"/>
          <p:cNvSpPr>
            <a:spLocks noGrp="1"/>
          </p:cNvSpPr>
          <p:nvPr>
            <p:ph idx="1"/>
          </p:nvPr>
        </p:nvSpPr>
        <p:spPr/>
        <p:txBody>
          <a:bodyPr/>
          <a:lstStyle/>
          <a:p>
            <a:r>
              <a:rPr lang="es-MX" dirty="0" smtClean="0"/>
              <a:t>Configurar el RTC con la fecha y hora de compilación. Posteriormente hacer un programa que al presionar un botón envié por consola la fecha y hora actuales. </a:t>
            </a:r>
          </a:p>
          <a:p>
            <a:r>
              <a:rPr lang="es-MX" dirty="0" smtClean="0"/>
              <a:t>Además debe de mover un servo a una hora previamente fijada.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4803820" y="2859142"/>
            <a:ext cx="6625778" cy="3725182"/>
          </a:xfrm>
          <a:prstGeom prst="rect">
            <a:avLst/>
          </a:prstGeom>
        </p:spPr>
      </p:pic>
    </p:spTree>
    <p:extLst>
      <p:ext uri="{BB962C8B-B14F-4D97-AF65-F5344CB8AC3E}">
        <p14:creationId xmlns:p14="http://schemas.microsoft.com/office/powerpoint/2010/main" val="3349187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p:txBody>
          <a:bodyPr>
            <a:normAutofit/>
          </a:bodyPr>
          <a:lstStyle/>
          <a:p>
            <a:r>
              <a:rPr lang="es-MX" sz="3200" dirty="0"/>
              <a:t>Para su creación participaron alumnos que desarrollaban sus tesis como Hernando Barragan (Colombia) quien desarrollo la plataforma de programación Wiring con la cual se programa el microcontrolador</a:t>
            </a:r>
            <a:r>
              <a:rPr lang="es-MX" sz="3200" dirty="0" smtClean="0"/>
              <a:t>. </a:t>
            </a:r>
            <a:endParaRPr lang="es-MX" sz="3200" dirty="0"/>
          </a:p>
          <a:p>
            <a:endParaRPr lang="es-MX" sz="3200" dirty="0" smtClean="0"/>
          </a:p>
          <a:p>
            <a:endParaRPr lang="es-MX" sz="3200" dirty="0"/>
          </a:p>
          <a:p>
            <a:endParaRPr lang="es-MX" sz="3200" dirty="0" smtClean="0"/>
          </a:p>
          <a:p>
            <a:endParaRPr lang="es-MX" sz="3200" dirty="0"/>
          </a:p>
        </p:txBody>
      </p:sp>
      <p:pic>
        <p:nvPicPr>
          <p:cNvPr id="4" name="Imagen 3"/>
          <p:cNvPicPr>
            <a:picLocks noChangeAspect="1"/>
          </p:cNvPicPr>
          <p:nvPr/>
        </p:nvPicPr>
        <p:blipFill>
          <a:blip r:embed="rId2"/>
          <a:stretch>
            <a:fillRect/>
          </a:stretch>
        </p:blipFill>
        <p:spPr>
          <a:xfrm>
            <a:off x="8113690" y="3424428"/>
            <a:ext cx="3238203" cy="3238203"/>
          </a:xfrm>
          <a:prstGeom prst="rect">
            <a:avLst/>
          </a:prstGeom>
        </p:spPr>
      </p:pic>
    </p:spTree>
    <p:extLst>
      <p:ext uri="{BB962C8B-B14F-4D97-AF65-F5344CB8AC3E}">
        <p14:creationId xmlns:p14="http://schemas.microsoft.com/office/powerpoint/2010/main" val="20174702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una matriz de Led’s</a:t>
            </a:r>
            <a:endParaRPr lang="es-MX" dirty="0"/>
          </a:p>
        </p:txBody>
      </p:sp>
      <p:sp>
        <p:nvSpPr>
          <p:cNvPr id="3" name="Marcador de contenido 2"/>
          <p:cNvSpPr>
            <a:spLocks noGrp="1"/>
          </p:cNvSpPr>
          <p:nvPr>
            <p:ph idx="1"/>
          </p:nvPr>
        </p:nvSpPr>
        <p:spPr/>
        <p:txBody>
          <a:bodyPr/>
          <a:lstStyle/>
          <a:p>
            <a:r>
              <a:rPr lang="es-MX" dirty="0" smtClean="0"/>
              <a:t>Las matrices de led’s son un arreglo bidimensional que están multiplexados para poder lograr el control de su gran cantidad de led’s con apenas una fracción de los pines de control que se requerirían si no estuvieran multiplexados. </a:t>
            </a:r>
          </a:p>
          <a:p>
            <a:r>
              <a:rPr lang="es-MX" dirty="0" smtClean="0"/>
              <a:t>El único inconveniente es que su control puede llegar a ser algo complejo y tedioso, además de requerir una alta velocidad de actualización para mantener la imagen mediante persistencia de la visión. Debemos recordar que por sus conexiones no se pueden encender todos los leds al mismo tiempo individualmente y debemos recurrir a conmutarlos rápidamente para crear el efecto de que están encendidos todos. </a:t>
            </a:r>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8667483" y="4181638"/>
            <a:ext cx="2516986" cy="2516986"/>
          </a:xfrm>
          <a:prstGeom prst="rect">
            <a:avLst/>
          </a:prstGeom>
        </p:spPr>
      </p:pic>
    </p:spTree>
    <p:extLst>
      <p:ext uri="{BB962C8B-B14F-4D97-AF65-F5344CB8AC3E}">
        <p14:creationId xmlns:p14="http://schemas.microsoft.com/office/powerpoint/2010/main" val="19388496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 matriz 8x8</a:t>
            </a:r>
            <a:endParaRPr lang="es-MX" dirty="0"/>
          </a:p>
        </p:txBody>
      </p:sp>
      <p:sp>
        <p:nvSpPr>
          <p:cNvPr id="3" name="Marcador de contenido 2"/>
          <p:cNvSpPr>
            <a:spLocks noGrp="1"/>
          </p:cNvSpPr>
          <p:nvPr>
            <p:ph idx="1"/>
          </p:nvPr>
        </p:nvSpPr>
        <p:spPr/>
        <p:txBody>
          <a:bodyPr/>
          <a:lstStyle/>
          <a:p>
            <a:r>
              <a:rPr lang="es-MX" dirty="0" smtClean="0"/>
              <a:t>Crear una función que envié la información contenida en un arreglo bidimensional de booleanos a la matriz para desplegarla. Para crear el efecto de persistencia de la visión se deben usar interrupciones por Timer.</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6868" y="2392528"/>
            <a:ext cx="4068411" cy="3051308"/>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5351" y="3518444"/>
            <a:ext cx="4318716" cy="3239037"/>
          </a:xfrm>
          <a:prstGeom prst="rect">
            <a:avLst/>
          </a:prstGeom>
        </p:spPr>
      </p:pic>
    </p:spTree>
    <p:extLst>
      <p:ext uri="{BB962C8B-B14F-4D97-AF65-F5344CB8AC3E}">
        <p14:creationId xmlns:p14="http://schemas.microsoft.com/office/powerpoint/2010/main" val="34077316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Motores a Pasos</a:t>
            </a:r>
            <a:endParaRPr lang="es-MX" dirty="0"/>
          </a:p>
        </p:txBody>
      </p:sp>
      <p:sp>
        <p:nvSpPr>
          <p:cNvPr id="3" name="Marcador de contenido 2"/>
          <p:cNvSpPr>
            <a:spLocks noGrp="1"/>
          </p:cNvSpPr>
          <p:nvPr>
            <p:ph idx="1"/>
          </p:nvPr>
        </p:nvSpPr>
        <p:spPr/>
        <p:txBody>
          <a:bodyPr/>
          <a:lstStyle/>
          <a:p>
            <a:r>
              <a:rPr lang="es-MX" dirty="0"/>
              <a:t>Los motores paso a paso son ideales para la construcción de mecanismos en donde se requieren movimientos muy precisos</a:t>
            </a:r>
            <a:r>
              <a:rPr lang="es-MX" dirty="0" smtClean="0"/>
              <a:t>.</a:t>
            </a:r>
            <a:endParaRPr lang="es-MX" dirty="0"/>
          </a:p>
          <a:p>
            <a:r>
              <a:rPr lang="es-MX" dirty="0"/>
              <a:t>La característica principal de estos motores es el hecho de poder moverlos un paso a la vez por cada pulso que se le aplique. </a:t>
            </a:r>
            <a:endParaRPr lang="es-MX" dirty="0" smtClean="0"/>
          </a:p>
          <a:p>
            <a:r>
              <a:rPr lang="es-MX" dirty="0"/>
              <a:t>Estos motores poseen la habilidad de poder quedar enclavados en una posición o bien totalmente libres. Si una o más de sus bobinas está energizada, el motor estará enclavado en la posición correspondiente y por el contrario quedará completamente libre si no circula corriente por ninguna de sus bobinas</a:t>
            </a:r>
            <a:r>
              <a:rPr lang="es-MX" dirty="0" smtClean="0"/>
              <a:t>.</a:t>
            </a:r>
          </a:p>
          <a:p>
            <a:r>
              <a:rPr lang="es-MX" dirty="0" smtClean="0"/>
              <a:t>Existen varias secuencias para su control:</a:t>
            </a:r>
            <a:endParaRPr lang="es-MX" dirty="0"/>
          </a:p>
          <a:p>
            <a:endParaRPr lang="es-MX" dirty="0" smtClean="0"/>
          </a:p>
          <a:p>
            <a:endParaRPr lang="es-MX" dirty="0"/>
          </a:p>
          <a:p>
            <a:endParaRPr lang="es-MX" dirty="0" smtClean="0"/>
          </a:p>
          <a:p>
            <a:endParaRPr lang="es-MX" dirty="0"/>
          </a:p>
        </p:txBody>
      </p:sp>
      <p:pic>
        <p:nvPicPr>
          <p:cNvPr id="1026" name="Picture 2" descr="http://todorobot.com.ar/wp-content/uploads/2014/09/norma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59054" y="4490363"/>
            <a:ext cx="2189364" cy="2126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odorobot.com.ar/wp-content/uploads/2014/09/wav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83724" y="4490363"/>
            <a:ext cx="2189364" cy="2126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odorobot.com.ar/wp-content/uploads/2014/09/half.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08394" y="4490363"/>
            <a:ext cx="2189364" cy="2126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6231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librería </a:t>
            </a:r>
            <a:r>
              <a:rPr lang="es-MX" dirty="0" err="1" smtClean="0"/>
              <a:t>Stepper</a:t>
            </a:r>
            <a:endParaRPr lang="es-MX" dirty="0"/>
          </a:p>
        </p:txBody>
      </p:sp>
      <p:sp>
        <p:nvSpPr>
          <p:cNvPr id="3" name="Marcador de contenido 2"/>
          <p:cNvSpPr>
            <a:spLocks noGrp="1"/>
          </p:cNvSpPr>
          <p:nvPr>
            <p:ph idx="1"/>
          </p:nvPr>
        </p:nvSpPr>
        <p:spPr/>
        <p:txBody>
          <a:bodyPr/>
          <a:lstStyle/>
          <a:p>
            <a:r>
              <a:rPr lang="es-MX" dirty="0" smtClean="0"/>
              <a:t>Como todas las demás librerías lo primero que hay que hacer es incluir la librería: #</a:t>
            </a:r>
            <a:r>
              <a:rPr lang="es-MX" dirty="0" err="1" smtClean="0"/>
              <a:t>include</a:t>
            </a:r>
            <a:r>
              <a:rPr lang="es-MX" dirty="0" smtClean="0"/>
              <a:t> &lt;</a:t>
            </a:r>
            <a:r>
              <a:rPr lang="es-MX" dirty="0" err="1" smtClean="0"/>
              <a:t>Stepper.h</a:t>
            </a:r>
            <a:r>
              <a:rPr lang="es-MX" dirty="0" smtClean="0"/>
              <a:t>&gt;</a:t>
            </a:r>
          </a:p>
          <a:p>
            <a:r>
              <a:rPr lang="es-MX" dirty="0" smtClean="0"/>
              <a:t>Lo segundo seria crear un objeto que nos permita manipular el motor, para ello usamos:</a:t>
            </a:r>
          </a:p>
          <a:p>
            <a:r>
              <a:rPr lang="es-MX" dirty="0" err="1" smtClean="0"/>
              <a:t>Stepper</a:t>
            </a:r>
            <a:r>
              <a:rPr lang="es-MX" dirty="0" smtClean="0"/>
              <a:t> motor(pasos, pin1,pin2,pin3,pin4);</a:t>
            </a:r>
          </a:p>
          <a:p>
            <a:r>
              <a:rPr lang="es-MX" dirty="0" smtClean="0"/>
              <a:t>Otro parámetro útil es la velocidad del motor en RPM, por suerte existe la instrucción </a:t>
            </a:r>
            <a:r>
              <a:rPr lang="es-MX" dirty="0" err="1" smtClean="0"/>
              <a:t>motor.setSpeed</a:t>
            </a:r>
            <a:r>
              <a:rPr lang="es-MX" dirty="0" smtClean="0"/>
              <a:t>(RPM)</a:t>
            </a:r>
          </a:p>
          <a:p>
            <a:r>
              <a:rPr lang="es-MX" dirty="0" smtClean="0"/>
              <a:t>Y finalmente para mover el motor tenemos esta instrucción:</a:t>
            </a:r>
          </a:p>
          <a:p>
            <a:r>
              <a:rPr lang="es-MX" dirty="0" err="1"/>
              <a:t>m</a:t>
            </a:r>
            <a:r>
              <a:rPr lang="es-MX" dirty="0" err="1" smtClean="0"/>
              <a:t>otor.steps</a:t>
            </a:r>
            <a:r>
              <a:rPr lang="es-MX" dirty="0" smtClean="0"/>
              <a:t>(pasos); donde pasos es el numero de pasos a dar, si son negativos el motor girara CCW y si son positivos girara CW. Esta variable es de tipo </a:t>
            </a:r>
            <a:r>
              <a:rPr lang="es-MX" dirty="0" err="1" smtClean="0"/>
              <a:t>int</a:t>
            </a:r>
            <a:r>
              <a:rPr lang="es-MX" dirty="0" smtClean="0"/>
              <a:t>.</a:t>
            </a:r>
            <a:endParaRPr lang="es-MX" dirty="0"/>
          </a:p>
        </p:txBody>
      </p:sp>
    </p:spTree>
    <p:extLst>
      <p:ext uri="{BB962C8B-B14F-4D97-AF65-F5344CB8AC3E}">
        <p14:creationId xmlns:p14="http://schemas.microsoft.com/office/powerpoint/2010/main" val="664968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 motor a </a:t>
            </a:r>
            <a:r>
              <a:rPr lang="es-MX" dirty="0" err="1" smtClean="0"/>
              <a:t>PaP</a:t>
            </a:r>
            <a:endParaRPr lang="es-MX" dirty="0"/>
          </a:p>
        </p:txBody>
      </p:sp>
      <p:sp>
        <p:nvSpPr>
          <p:cNvPr id="3" name="Marcador de contenido 2"/>
          <p:cNvSpPr>
            <a:spLocks noGrp="1"/>
          </p:cNvSpPr>
          <p:nvPr>
            <p:ph idx="1"/>
          </p:nvPr>
        </p:nvSpPr>
        <p:spPr/>
        <p:txBody>
          <a:bodyPr/>
          <a:lstStyle/>
          <a:p>
            <a:r>
              <a:rPr lang="es-MX" dirty="0" smtClean="0"/>
              <a:t>Cree un programa que reciba el numero de pasos que debe dar el motor desde el puerto serial y posteriormente realice dicho movimiento con el motor. Intente el programa con varias velocidades para comprobar la instrucción </a:t>
            </a:r>
            <a:r>
              <a:rPr lang="es-MX" dirty="0" err="1" smtClean="0"/>
              <a:t>setSpeed</a:t>
            </a:r>
            <a:r>
              <a:rPr lang="es-MX" dirty="0" smtClean="0"/>
              <a:t>.</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4584879" y="2491603"/>
            <a:ext cx="6877989" cy="3733186"/>
          </a:xfrm>
          <a:prstGeom prst="rect">
            <a:avLst/>
          </a:prstGeom>
        </p:spPr>
      </p:pic>
    </p:spTree>
    <p:extLst>
      <p:ext uri="{BB962C8B-B14F-4D97-AF65-F5344CB8AC3E}">
        <p14:creationId xmlns:p14="http://schemas.microsoft.com/office/powerpoint/2010/main" val="22927394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Miniaturiza tus proyectos con Attiny85</a:t>
            </a:r>
            <a:endParaRPr lang="es-MX" dirty="0"/>
          </a:p>
        </p:txBody>
      </p:sp>
      <p:sp>
        <p:nvSpPr>
          <p:cNvPr id="3" name="Marcador de contenido 2"/>
          <p:cNvSpPr>
            <a:spLocks noGrp="1"/>
          </p:cNvSpPr>
          <p:nvPr>
            <p:ph idx="1"/>
          </p:nvPr>
        </p:nvSpPr>
        <p:spPr/>
        <p:txBody>
          <a:bodyPr/>
          <a:lstStyle/>
          <a:p>
            <a:r>
              <a:rPr lang="es-MX" dirty="0" smtClean="0"/>
              <a:t>El Attiny85 es un pequeño microcontrolador de 8 patitas que puede usarse para reducir el tamaño físico de un proyecto, aunque sus recursos son limitados. Puede ser muy útil en proyectos donde no se requieran muchas funciones pero si un tamaño y costo reducidos. Además de que puede funcionar con un consumo de energía mucho menor, lo que lo hace útil en aplicaciones a baterías. </a:t>
            </a:r>
          </a:p>
          <a:p>
            <a:r>
              <a:rPr lang="es-MX" dirty="0" smtClean="0"/>
              <a:t>Para programar este chip se ha incluido una guía en la documentación del curso que permite configurar el IDE de Arduino para trabajar con el Attiny85 y programarlo desde otra tarjeta Arduino. </a:t>
            </a:r>
          </a:p>
          <a:p>
            <a:r>
              <a:rPr lang="es-MX" dirty="0" smtClean="0"/>
              <a:t>Prueba un poco de suerte y repite la practica del “</a:t>
            </a:r>
            <a:r>
              <a:rPr lang="es-MX" dirty="0" err="1" smtClean="0"/>
              <a:t>Blink</a:t>
            </a:r>
            <a:r>
              <a:rPr lang="es-MX" dirty="0" smtClean="0"/>
              <a:t>” pero esta vez usando el Attiny85. </a:t>
            </a:r>
          </a:p>
          <a:p>
            <a:endParaRPr lang="es-MX" dirty="0"/>
          </a:p>
          <a:p>
            <a:endParaRPr lang="es-MX" dirty="0"/>
          </a:p>
        </p:txBody>
      </p:sp>
      <p:sp>
        <p:nvSpPr>
          <p:cNvPr id="4" name="AutoShape 2" descr="data:image/jpeg;base64,/9j/4AAQSkZJRgABAQAAAQABAAD/2wCEAAkGBxMSEhUSEhIVFRUXGBcXFxUYGRcYFxcYFRUWGBgaFhcYHiggGBolGxcVITEhJSkrLi4uFx8zODMtNygtLisBCgoKDg0OGhAQFy0fHyUtLS0tLS0tLS0tLS0tLS0tLS0tLS0tLTAtLS0tLS0tLS03LS0rLS0tLS0tLSstLS0tLf/AABEIANoA5wMBIgACEQEDEQH/xAAcAAABBAMBAAAAAAAAAAAAAAAAAgMEBQEGBwj/xAA8EAABAwIDBQUGBQQDAAMBAAABAAIRAyEEEjEFQVFhgQYicZHwBxMyobHBQlJi0eEUI5LxM3KCY7LiU//EABcBAQEBAQAAAAAAAAAAAAAAAAABAgP/xAAfEQEBAQACAwADAQAAAAAAAAAAAREhMQISQSJRYUL/2gAMAwEAAhEDEQA/AO4oQhAIQhAIQhAIQhAIQhAIQsSgyhYlYlApCTKxKBaxKgbT2xQw4mvWZTH6nAE+A1PRaHtf2t0WFzaNF1S8Nc45WnnESp7RqeNdJJUPG7To0Wl1WrTpgb3OA+q4Ttr2lY2vIFT3Tfy07ebrlahiMc5zi5ziSb3N9+smU/KmeMd42h7UsBSdDTUq3gljLDq8iei2/Ze0aeIpMrUnZmPEtP7jcd0LyiavLr/K6p7FO0gbUfgXmz5fRnQOA77R4i//AJPFMs+ly/HZgspLSlKshCEIBCEIBCEIBCEIBCEIBCEIBCFiUGVglJlYc4C5MIMkolUO0+2OBoD+5iWT+Vpzu/xbJHVaRtn2wNEtwuHLj+eqYH+DLnzCz7T5y36X7w6pKpdr9rMHhv8AlrsDvyg5nf4tuuAbW7Y4yvIqYl+UkktaYbrcQDpyKoHVOfnvmxnVPyv8Pxn9do2x7XWCRhqBdwfUMD/EXPyWk7U9o2Nqgg1yxp/DT7nTMO981plRxGpvzEeWnBIzc9/r1/tX0n3k9v0l4jHOcSS4kneSZM89VHc8/wC/5sd6ZzajXna/rgsRfjy1O/cFrpm8s5v9j7cfNYD/APW+fW5DiR4/P62UvGYJzGB8zIG7QkcD684TRGzEcB5cN6lbPxz6VRlamYfTcHtPAtMj14qvzetPHT1ZOU3QRfjfmg9X9mtsMxeGp4hmj2yR+Vws5vQghWq4j7Ee0Xu6rsE892r36ZO6oB3gP+zRPi3mu2gqFZQhCIEIQgEIQgEIQgEJMpFWq1olxDQN5IA8ygclYJWo7a9omBw8j3nvXD8NO4n/ALHu/NaPtf2w1XCMPQZT/U8l56NAAHzWfb9Nel+8OyPfAJJgDU7gtS2p7R9n0Qf7/vHD8NMEnz0C4btntTi8V/z16jx+Scrf8W935KnNXj6+k/6TPK/xfxn9dT2x7YqrrYWi1n6qhzO/xFh5laNtftXi8T/zYh7h+UHK0dGwFS06TnfC0nw085UobOgTUqNZHOXR4D+U9fH6e1+I5qTeJ+evIaadUllNzrNBJ0tP10UwOpMHdpGpp3nWbcjQdU9iK7mgZqoZvDGC/PnHPRa1MV2Jwr6YBdAndMmfBR7TH87+SkbQoFjtZa4SDrPUCeqiCRb1fn9VYmMk3sIO6JB+yUWEAFzSA77et/NNxx3b5kdQL8lbUKprscwkBwu2OAGg9b1LcWGcLhWZWlzjLzADbxG86lScFR9257WkB0S0ngb6eKhYankf/dLmEixgXvEmJ5p3aGMbLMj5c3Vx4HdzWbrU6KxJNWlmIAe0kOnhzgdein1K1JwymoMpaGgTFxN53H9lXsrvrSwBonWALgRcm8+CiY6hkIAcHW1Gg0GnT5KZvBqPi8occoIEwDxvuAWQCDI15iNLWHBZNOwggdOHjc/T7jmjQCB+++/rmujmkYDFOpPbUpuh7HBwdvBBkG3PzXqPsnt1uNwtLEN/EO8PyvFnDz+ULym0x4fPr6K6d7Fu0nucQ7CvPcr3adzaoGn/AKFvEBSq7whJaUpECEIQCEIQCwVlJKDT+3/bmhs+m5pcXV3NOSm3USLOcfwj5rjO2ttYh1Ngq1HuFyQ5xdBcZAdxgWuuie1/ss2o6njr9wtbUHXuO8JMeS53icPna5vHf81mT7XS3JwoKtQ7/NMF1kkCLEQQYP7rIO6ON+S25g9Ugndz8I8/2SoGvrraOCRm4XPq2iotMBTflkPj8rfzcpjQ3UwUGl2YDvObaTMPH4TPqxTVSm4sohpALe8ZMAG2pjmU5/WgzkBdPeAbfK4bidwXK10kYNSQx5nKTkeL90zz0vI8Cs1GO/CGlwIFx+GdZidPoU1Wpu7+cspNfcgmXTxAG8wmH1aV+6+s7i42gfMgcxvUUupkcPduJeWkmWXIn8MiADP2VXisuaAC0AxBu4HfMXPVW1B1WoAWltNnLh0v9FXhlNrnB8v4OuL6m28dVrx7SoodJi+/eRry425qZg6lXI/KbNMmwzSfEhOY12R7HMADQMwI3+PH+VaN92SHf/0Gu507inl5cEivwuzy8tcXBzTqQTM8Dv8AJZ2S5sva2z75TANgYjX1ZM5jh6uXdwO8Gw19apD6wp1C5jpGsXi+siOKc04iXj2EEVmFsiz4O/iY9aJ1jHPafeFmWJBG4+t6gYjH5mloa1gJvA18VCfw/c+R6bknjcLYUY/0ZPySWjfax5G/H1wWX8yY3HeOV/olNnU9LyOV92i2wTlERYzMHy6fRP4ao5jw9pILSCL/AAkXB46pjy4+jr0EpXTy0HRB6i7F7eGNwtOuPiIh44PbZw+/gQtgXCPY92h9zXNB5inWsJ3VB8OnHTyXdGOUKWhCEQIQhAJLkpIcgq+0uEFbC1qRGbOwiOPhwPDmvO+HfDnMdOZji08bEQbcoXpPFHulcA7aYX3OI98PhccrvDVp8ATHVZ/03OfFrO3KOVwe34XWPK37qvyx63rY8RR94wt+f0WtlhEg6gwtxmg/ykuCCI9WWSd6qJdHGNaO83ORpmJygbrLD9pvNgco4NAHz1USbj18kNH16eSmNasMZhHMh/xCbzbXieCkYbFZ2ua2GuAluXWEo4xrWtLr5mgQIPiSCq/3zWPzUzYX8xcaSsd8VeuTWErGm4G9jpeDuIg705tKgGvDmizriN86+uaYrPzOLoidB9fEqww2EplrM2bM6wDdG9Fq8ck54ZFamWBhDqkXywQb69B1UfDU3v8A7ROVo70GZEeI+SlYSmWGpTa7vDRwjSNOV0ptcuaKh+Nhg7pG/wA/ssb+lxHrYQRnzCo1pGYaQLab4un6bW0qo093UGumv2usbXqkAZbMdcxHz46hR2Y+BlqNzgGxn5TvCs2w4lRsXSNNzmX5RoRY7v5TLdZmfVr2g/snsdiPeOzEDdbw4HemG8j1NvGeK3OmL2UfEed7W8UvUxoBEkmRfjKaadN/Dpxj9kq38z6hAstGgmL+pS2HSx+vyISAwm8DpJ+m5OGkR8RygbpNugRDuErlhBBMgiDzGhC9K9h9vf1mFp1fxfC//s3U9bHqvMn9QwGwJ+QXTvYjtgivUoEwHtzAfqZ/+SfJSrHcAspDClogQhCASHpaS8IIONPdK5b2s2c2qxwdMEEGImOU7/4XUMf8JWkbXbFombQs3t08enI8DUIljvjpktNtYtPUXUHbNCHh40NjHHcrPtThTh8WKh+CpDTyePpKK1P3lMjqP4WpWbGu3Wd6VlIsTcaxu8U3m8VplkpE2SiTwSTbcisgnT1v4rI03+t2qCRO7wVviKNIlrD3XQIdaOqluLIpxHLcpeyy1rwXGA0WJiPPdaU1icM6me9puOg6JiPUJ2LDEPYO8x7i6ZnQc7HUJnEY5zhlsGngBfxKilu8W+iVA/dPU0Ec59Xjgk21v9v9JbaZJt68fknKjMvxvAvxk9VUMCfXFZY3Nu6Cw8OqDiWCwaXHcSfsm6mLe7Ux4IJBox8ZDRwty+xSW4im34Wlx8hooJuZOqwVNEupjnmYIaDuEfVRy2TJvz4pMpbQgcaZWy9gto+4xtCpMDOAb7nd0/Ila2xpUjBVYcL3tEaqVY9dUSnlS9lcca+Fo1Tq+m0nxi/zV0jIQhCAWCsoQRMSyQqmpgmC+USruq1V+IYixzb2kbCFakYFzHKHD4TPhZaCaXuqjqWdrizuuLTIkRvC7ZtfDh7C071w7tJhP6bFZgIbVkOvbOD8rfRZnbd6V+2aWV+aLO1HMaKARy/hX9ej7xmXeqEsgX4x1C3GEV+NLXZWAcydydqbSqAd4teOBEEDkm62G72Zuu8JDqLjaIlESmPDoPH6KzxXunHM5xNgMo1tzVbQwxgAaQluY1vxOE8B90xdSq+PGTI1vd0uSSobKROiwcYB8LOpTFTEPdqfJJMN1KcxrfiIBHNNnFNHwtJ5k/ZRA1Cuhx+KebTA4BMwglYlQZJWQE7TpSrjY3ZvE4kxQoVKnNoOUX3u0HUoKJw5JJXWNlexyvUj+oqsogi7W99/2aPMrR9tdkamFr1KDzZpMPdoWycpAGsj7hBrj5ldC9n/ALO37Qpe/NZlOnmLTAzvluvdsG7jr0WsM2fTbckuMeA56XXSPZHtMU6ppNIYKktdJOXNdzHBswSQHt6NWbca8fHW5bI9l2AogF1N1d3GoZHPuNAb0MrVu0ns+pO2g33TWtpVbuYyAxhbGeWjSe6QLSZXU6lGmP8Akc6pyPw/4Cyh7R2nTDIaAA0zERpYxHirakTtlUG02NYwQ1oDWjgBorJQMEVPRmhCEIBCEIMEKHiKampuq2UFDi6Uhc/7Y7Ja8HM2QbeB3Ec9PJdLxVNa7trChzSOKlbjiOy6pIIdZzCWu8QYUXamHh4IsH/XmrntJhzRxAfo2pDHAaBzfhJ5kSP/ACFWbaPcGkgqypYgVGMbq4E8rpqpiwLMaOOY3KjaysFVkupiHO1cfAJkpRSHIoWQEgG62bYPY/GYqPc4d5afxkZWf5OgHpKDXwyUe6XXtjexx5g4mu1o3spjMf8AJ1gehW87N7A7PoNMYdryRBdV75uP1Wb0AQeY6gSG0nONgfXJbx2n7K08HialPLLZLqd5GR0lumsC3RVDxFhYcApq2Ou+zPsxgH4SnXNAPrC1Q1e9Dhf4T3QIIOm8LoLazQAymM0aBg7o6/CFyv2U7ba2aNbvh1mNkG9MCJbP5TF9zAum1NtDRjdPDyspKt8UvJUP5aY/yd9h9VoXtX2KypRbXa5zqjCGmdCxx3xoAfqVsr8ZVf8Ap+vSNE07CAzn7wg2NwoRxXCbEB+NxPIW+ZV9gME1tXDspNDS6s0zJmWNe5su1iRoolEwVdbFP92mYFntInxU7anDf2USfidKeGBDokWF/JTMoFwB91l57p8FWTmzyrJVuzRZWS0zQhCEQIQhAIKEIIeKpqlxtKy2Oq2QqnF00WOZdr9lh4cIs4RPA7j64LmOOqyzKfia4td4tsV3bbWEzAiFxftfsd1N76wacjjBjc7iR91I1Wtgp5tMlZ2bg5qsLw4szDM0Aglsib7rL03sDstgqDGvoUKYkAioe84giQczr+S0y87nszizSdWGHqe7aJLy0gRxvqPBUrKL32a2fAGy9e1sOHtcwjMHAgjQQRBuV5+7T7Hdg676LoAaZabQWn4T5Qs7yubGm0tlua4FxaDY8Y+y9OdlNo+/w1M3c9oyOjTMy1ybXEHqvONXFMnWTy/ddd9nO0KjaIInLUY0jf32S10jkAwJa1JxXSvdu3ua0crnzNvkmnvpNuTmI3kz9bBUz6lWp8RjSen0WW4PjJ8Sms41P2uU3Yii2rSaP7GYuP6DH0IHzXFXPJNyvQ/a6mGYHEki3unDqRA+ZC4C2gsXtudNy9lOHD8SWncwu6gti/muyUsLyhck9lVMjFTp3D9Quyv039VqM2mhQARjQBSfA/A76FOE2TOPqhtF7nGBlKDj+Fwyvtj4eKjP+w+oTeHwytMLQUxrW8nQJL/hKoRi6rWkh5sN8FXlV1lWcStnCynqBs/RT1pmhCEIgQhCAQhCAUPFU1MSKrZCDW8dRkFaD2qwxYMw0J+a6Xi6a1zbGDBBBAI5qVuVx57HF03Xb+yO3KYw7GFuV7GgHqJELnu0sEBIAA8FunZ6iypSpPG5gY4fqZafFSrMzKv6+2yZDGnxXMvazsrPSbi3WeHNYRuIMxPMFdNbhzFgtN9rjSMGxovmqtnoHER1Cnl0vj24c1i7N7Ia5qYZ1Mj/AI3wDxDu991yulgSV1b2R0cgrDi5h+RH2ViV0EUANUsQNyw8rL0ZVHbVmbA128W/cLjlDZnJdb7W7RaKTqIMvdAI4CxkrTaGDUa+Mdkmto4hrnd1twTwkfvC6YMSx8ZXtM7g4fJaHRwan4DDZajD+pv1VRuVZ4a0uOjQT5BaTtDaD8Q69mA2YNB48Stuxrppvb+l1+hWp4egixjDUOStKGFTuEwys6dFE1XYijDHeCtUziqfcd4J8BVEvAqeoOCU5VKEIQiBCEIBCEIBCEIIWLpKlxtCQbLZXtlVuKoIsaDtTB62V12NYW0oO57o6hp+ql4zBgpWx6WQEfqJ+QWWluXLVfaPQz0KY/8AkH/1ctmr1Q0ZnGANVqO3cWcQ4ACGN0G/xKUjSaOzeS2Ls5iThnE5ZDhBGhtoR8/NO08HyUtmCsg2HZ+2WVnZcrgYmTEfIqRtquWUXubrAAPCSBKptj0ctQHkrbawmk4etQh9aSyjJk3J371ZYXCynMPhVc4XDQi6iUsEnRhoIP6h9QrRlFYrU7dR9QqzrNcd13gVVYXDK3fofBJwWHlF1mhQUtlFSaVCE8GKs6rMTRsU2bK2dTBTH9GJBJNtygMGyylLDWwsqoEIQgEIQgEIQgEIQgE1WpyE6hBT4iimGMhWtdir8Q2CFKsQtqAOaADMG/iqg4ZX1emI0TDaN0a1CoYNTG4QKXSpJ8U0xNV9OjDgeaexbZYQnqrNPFYqNkFBBwmG5K0o4dKweHsrBrFUqMKKaxFGysIWHNlEVRap+GowEtlEDcnVF0IQhVAhCEAhCEAhCEAhCEAhCEAhCEAhCECKgVZixceKtXKuxguPFSrENycpUpQW/VWNCjARabp0E8KSeAWVWUPEUbWCjspk2hWcIARdJpsgJaEIgQhCAQhCAQhCAQhCAQhCAQhCAQhCAQhCAQhCAQhCAKi4qhm01UpCCHh8IRd0dFLAWUIBCEIBCEIBCEIBCEIBCEIBCEIBCEIBCEIBCEI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p:cNvPicPr>
            <a:picLocks noChangeAspect="1"/>
          </p:cNvPicPr>
          <p:nvPr/>
        </p:nvPicPr>
        <p:blipFill>
          <a:blip r:embed="rId2"/>
          <a:stretch>
            <a:fillRect/>
          </a:stretch>
        </p:blipFill>
        <p:spPr>
          <a:xfrm>
            <a:off x="9426196" y="4781550"/>
            <a:ext cx="2200275" cy="2076450"/>
          </a:xfrm>
          <a:prstGeom prst="rect">
            <a:avLst/>
          </a:prstGeom>
        </p:spPr>
      </p:pic>
    </p:spTree>
    <p:extLst>
      <p:ext uri="{BB962C8B-B14F-4D97-AF65-F5344CB8AC3E}">
        <p14:creationId xmlns:p14="http://schemas.microsoft.com/office/powerpoint/2010/main" val="42170205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los módulos RF</a:t>
            </a:r>
            <a:endParaRPr lang="es-MX" dirty="0"/>
          </a:p>
        </p:txBody>
      </p:sp>
      <p:sp>
        <p:nvSpPr>
          <p:cNvPr id="3" name="Marcador de contenido 2"/>
          <p:cNvSpPr>
            <a:spLocks noGrp="1"/>
          </p:cNvSpPr>
          <p:nvPr>
            <p:ph idx="1"/>
          </p:nvPr>
        </p:nvSpPr>
        <p:spPr/>
        <p:txBody>
          <a:bodyPr/>
          <a:lstStyle/>
          <a:p>
            <a:r>
              <a:rPr lang="es-MX" dirty="0" smtClean="0"/>
              <a:t>Los módulos RF son sumamente útiles cuando se desea establecer una comunicación inalámbrica de un punto a otro.  Los módulos RF que usaremos usan modulación ASK y trabajan a 433Mhz. Pueden alcanzar una distancia de hasta 100 metros en las condiciones adecuadas. Aunque estos módulos son muy limitados en cuanto a funcionalidad. </a:t>
            </a:r>
          </a:p>
          <a:p>
            <a:r>
              <a:rPr lang="es-MX" dirty="0" smtClean="0"/>
              <a:t>Su uso es bastante simple, y son económicos. Aunque son muy rudimentarios y acarrean muchos fallos en la transmisión. </a:t>
            </a:r>
          </a:p>
          <a:p>
            <a:r>
              <a:rPr lang="es-MX" dirty="0" smtClean="0"/>
              <a:t>Para mas </a:t>
            </a:r>
            <a:r>
              <a:rPr lang="es-MX" dirty="0"/>
              <a:t>información consulte: </a:t>
            </a:r>
            <a:br>
              <a:rPr lang="es-MX" dirty="0"/>
            </a:br>
            <a:r>
              <a:rPr lang="es-MX" dirty="0">
                <a:hlinkClick r:id="rId2"/>
              </a:rPr>
              <a:t>http://</a:t>
            </a:r>
            <a:r>
              <a:rPr lang="es-MX" dirty="0" smtClean="0">
                <a:hlinkClick r:id="rId2"/>
              </a:rPr>
              <a:t>www.instructables.com/id/Modulos-RF433-Mhz-con-Arduino</a:t>
            </a:r>
            <a:r>
              <a:rPr lang="es-MX" dirty="0" smtClean="0"/>
              <a:t> </a:t>
            </a:r>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3"/>
          <a:stretch>
            <a:fillRect/>
          </a:stretch>
        </p:blipFill>
        <p:spPr>
          <a:xfrm>
            <a:off x="9092485" y="4160709"/>
            <a:ext cx="2478350" cy="2478350"/>
          </a:xfrm>
          <a:prstGeom prst="rect">
            <a:avLst/>
          </a:prstGeom>
        </p:spPr>
      </p:pic>
    </p:spTree>
    <p:extLst>
      <p:ext uri="{BB962C8B-B14F-4D97-AF65-F5344CB8AC3E}">
        <p14:creationId xmlns:p14="http://schemas.microsoft.com/office/powerpoint/2010/main" val="8149485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3071" y="1123836"/>
            <a:ext cx="2947482" cy="4601183"/>
          </a:xfrm>
        </p:spPr>
        <p:txBody>
          <a:bodyPr/>
          <a:lstStyle/>
          <a:p>
            <a:r>
              <a:rPr lang="es-MX" dirty="0" smtClean="0"/>
              <a:t>Practica con los módulos RF </a:t>
            </a:r>
            <a:endParaRPr lang="es-MX" dirty="0"/>
          </a:p>
        </p:txBody>
      </p:sp>
      <p:sp>
        <p:nvSpPr>
          <p:cNvPr id="3" name="Marcador de contenido 2"/>
          <p:cNvSpPr>
            <a:spLocks noGrp="1"/>
          </p:cNvSpPr>
          <p:nvPr>
            <p:ph idx="1"/>
          </p:nvPr>
        </p:nvSpPr>
        <p:spPr/>
        <p:txBody>
          <a:bodyPr/>
          <a:lstStyle/>
          <a:p>
            <a:r>
              <a:rPr lang="es-MX" dirty="0" smtClean="0"/>
              <a:t>Realizar una comunicación entre el Attiny85 y el Arduino UNO usando los módulos RF y software serial. Se debe enviar un carácter desde el Arduino UNO y el Attiny85 al recibirlo debe cambiar el estado de un led conectado a uno de sus puertos.</a:t>
            </a:r>
          </a:p>
          <a:p>
            <a:r>
              <a:rPr lang="es-MX" dirty="0" err="1"/>
              <a:t>SoftwareSerial</a:t>
            </a:r>
            <a:r>
              <a:rPr lang="es-MX" dirty="0"/>
              <a:t> </a:t>
            </a:r>
            <a:r>
              <a:rPr lang="es-MX" dirty="0" err="1"/>
              <a:t>mySerial</a:t>
            </a:r>
            <a:r>
              <a:rPr lang="es-MX" dirty="0"/>
              <a:t>(</a:t>
            </a:r>
            <a:r>
              <a:rPr lang="es-MX" dirty="0" err="1"/>
              <a:t>rxPin</a:t>
            </a:r>
            <a:r>
              <a:rPr lang="es-MX" dirty="0"/>
              <a:t>, </a:t>
            </a:r>
            <a:r>
              <a:rPr lang="es-MX" dirty="0" err="1"/>
              <a:t>txPin</a:t>
            </a:r>
            <a:r>
              <a:rPr lang="es-MX" dirty="0"/>
              <a:t>);</a:t>
            </a:r>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Picture of Para termin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4" y="3128146"/>
            <a:ext cx="4824703" cy="361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2285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del receptor infrarrojo</a:t>
            </a:r>
            <a:endParaRPr lang="es-MX" dirty="0"/>
          </a:p>
        </p:txBody>
      </p:sp>
      <p:sp>
        <p:nvSpPr>
          <p:cNvPr id="3" name="Marcador de contenido 2"/>
          <p:cNvSpPr>
            <a:spLocks noGrp="1"/>
          </p:cNvSpPr>
          <p:nvPr>
            <p:ph idx="1"/>
          </p:nvPr>
        </p:nvSpPr>
        <p:spPr/>
        <p:txBody>
          <a:bodyPr/>
          <a:lstStyle/>
          <a:p>
            <a:r>
              <a:rPr lang="es-MX" dirty="0" smtClean="0"/>
              <a:t>Los controles infrarrojos son útiles para proyectos donde se requiere controlar alguna función a distancia en donde no sea necesario enviar muchos comandos, la distancia sea corta y este en interiores. </a:t>
            </a:r>
          </a:p>
          <a:p>
            <a:r>
              <a:rPr lang="es-MX" dirty="0" smtClean="0"/>
              <a:t>Estos controles funcionan enviando haces de luz infrarroja a una frecuencia modulada (portadora) que posteriormente un receptor filtra esa frecuencia y deja pasar solo los pulsos altos y bajos permitiendo establecer una comunicación digital. </a:t>
            </a:r>
          </a:p>
          <a:p>
            <a:r>
              <a:rPr lang="es-MX" dirty="0" smtClean="0"/>
              <a:t>En el caso de Arduino tenemos la librería </a:t>
            </a:r>
            <a:r>
              <a:rPr lang="es-MX" dirty="0" err="1" smtClean="0"/>
              <a:t>Irremote</a:t>
            </a:r>
            <a:r>
              <a:rPr lang="es-MX" dirty="0" smtClean="0"/>
              <a:t>.</a:t>
            </a:r>
            <a:endParaRPr lang="es-MX" dirty="0"/>
          </a:p>
          <a:p>
            <a:endParaRPr lang="es-MX" dirty="0" smtClean="0"/>
          </a:p>
          <a:p>
            <a:endParaRPr lang="es-MX" dirty="0"/>
          </a:p>
          <a:p>
            <a:endParaRPr lang="es-MX" dirty="0" smtClean="0"/>
          </a:p>
          <a:p>
            <a:endParaRPr lang="es-MX" dirty="0"/>
          </a:p>
        </p:txBody>
      </p:sp>
      <p:pic>
        <p:nvPicPr>
          <p:cNvPr id="3074" name="Picture 2" descr="http://blog.drk.com.ar/wp-content/uploads/2013/11/ir_de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234" y="4305300"/>
            <a:ext cx="38100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4009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control remoto</a:t>
            </a:r>
            <a:endParaRPr lang="es-MX" dirty="0"/>
          </a:p>
        </p:txBody>
      </p:sp>
      <p:sp>
        <p:nvSpPr>
          <p:cNvPr id="3" name="Marcador de contenido 2"/>
          <p:cNvSpPr>
            <a:spLocks noGrp="1"/>
          </p:cNvSpPr>
          <p:nvPr>
            <p:ph idx="1"/>
          </p:nvPr>
        </p:nvSpPr>
        <p:spPr/>
        <p:txBody>
          <a:bodyPr/>
          <a:lstStyle/>
          <a:p>
            <a:r>
              <a:rPr lang="es-MX" dirty="0" smtClean="0"/>
              <a:t>Cree un programa que reciba comandos de un sensor infrarrojo para controlar un relevador. Con un botón pendre el relevador, con otro se apaga, con otro dura encendido 1 minuto y luego se apaga.</a:t>
            </a:r>
          </a:p>
          <a:p>
            <a:r>
              <a:rPr lang="es-MX" dirty="0" smtClean="0"/>
              <a:t>Deberá hacer ingeniera inversa a la librería antes mencionada .</a:t>
            </a:r>
          </a:p>
          <a:p>
            <a:endParaRPr lang="es-MX" dirty="0"/>
          </a:p>
          <a:p>
            <a:endParaRPr lang="es-MX" dirty="0" smtClean="0"/>
          </a:p>
          <a:p>
            <a:endParaRPr lang="es-MX" dirty="0"/>
          </a:p>
          <a:p>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r>
              <a:rPr lang="es-MX" dirty="0" smtClean="0"/>
              <a:t> </a:t>
            </a:r>
            <a:endParaRPr lang="es-MX" dirty="0"/>
          </a:p>
        </p:txBody>
      </p:sp>
      <p:pic>
        <p:nvPicPr>
          <p:cNvPr id="2050" name="Picture 2" descr="http://www.geeetech.com/wiki/images/5/50/IR_remote_control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057" y="2805410"/>
            <a:ext cx="5000625"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950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¿Para que se diseño?</a:t>
            </a:r>
            <a:endParaRPr lang="es-MX" dirty="0"/>
          </a:p>
        </p:txBody>
      </p:sp>
      <p:sp>
        <p:nvSpPr>
          <p:cNvPr id="3" name="Marcador de contenido 2"/>
          <p:cNvSpPr>
            <a:spLocks noGrp="1"/>
          </p:cNvSpPr>
          <p:nvPr>
            <p:ph idx="1"/>
          </p:nvPr>
        </p:nvSpPr>
        <p:spPr>
          <a:xfrm>
            <a:off x="3567448" y="864108"/>
            <a:ext cx="8178084" cy="5120640"/>
          </a:xfrm>
        </p:spPr>
        <p:txBody>
          <a:bodyPr>
            <a:normAutofit/>
          </a:bodyPr>
          <a:lstStyle/>
          <a:p>
            <a:r>
              <a:rPr lang="es-MX" sz="3200" dirty="0" smtClean="0"/>
              <a:t>Se diseño para que los estudiantes de computación y electrónica del instituto pudieran crear prototipos con microcontroladores, ya que en </a:t>
            </a:r>
            <a:r>
              <a:rPr lang="es-MX" sz="3200" dirty="0"/>
              <a:t>aquel entonces adquirir una placa </a:t>
            </a:r>
            <a:r>
              <a:rPr lang="es-MX" sz="3200" dirty="0" smtClean="0"/>
              <a:t>de desarrollo era </a:t>
            </a:r>
            <a:r>
              <a:rPr lang="es-MX" sz="3200" dirty="0"/>
              <a:t>bastante caro y no ofrecían el soporte </a:t>
            </a:r>
            <a:r>
              <a:rPr lang="es-MX" sz="3200" dirty="0" smtClean="0"/>
              <a:t>adecuado. </a:t>
            </a:r>
          </a:p>
          <a:p>
            <a:r>
              <a:rPr lang="es-MX" sz="3200" dirty="0" smtClean="0"/>
              <a:t>Además de que Banzi (el era estudiante) tenia la intención de ayudar a su escuela a evitar la banca-rota con las ganancias de vender las tarjetas. </a:t>
            </a:r>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056" y="4983179"/>
            <a:ext cx="2854817" cy="1737715"/>
          </a:xfrm>
          <a:prstGeom prst="rect">
            <a:avLst/>
          </a:prstGeom>
        </p:spPr>
      </p:pic>
    </p:spTree>
    <p:extLst>
      <p:ext uri="{BB962C8B-B14F-4D97-AF65-F5344CB8AC3E}">
        <p14:creationId xmlns:p14="http://schemas.microsoft.com/office/powerpoint/2010/main" val="17609342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Continuara…</a:t>
            </a:r>
            <a:endParaRPr lang="es-MX" dirty="0"/>
          </a:p>
        </p:txBody>
      </p:sp>
      <p:sp>
        <p:nvSpPr>
          <p:cNvPr id="5" name="Marcador de texto 4"/>
          <p:cNvSpPr>
            <a:spLocks noGrp="1"/>
          </p:cNvSpPr>
          <p:nvPr>
            <p:ph type="body" idx="1"/>
          </p:nvPr>
        </p:nvSpPr>
        <p:spPr>
          <a:xfrm>
            <a:off x="3886200" y="4672584"/>
            <a:ext cx="7315200" cy="1612306"/>
          </a:xfrm>
        </p:spPr>
        <p:txBody>
          <a:bodyPr>
            <a:normAutofit/>
          </a:bodyPr>
          <a:lstStyle/>
          <a:p>
            <a:r>
              <a:rPr lang="es-MX" dirty="0" smtClean="0"/>
              <a:t>Gracias por su atención </a:t>
            </a:r>
            <a:r>
              <a:rPr lang="es-MX" dirty="0" smtClean="0">
                <a:sym typeface="Wingdings" panose="05000000000000000000" pitchFamily="2" charset="2"/>
              </a:rPr>
              <a:t></a:t>
            </a:r>
          </a:p>
          <a:p>
            <a:r>
              <a:rPr lang="es-MX" dirty="0" smtClean="0">
                <a:sym typeface="Wingdings" panose="05000000000000000000" pitchFamily="2" charset="2"/>
              </a:rPr>
              <a:t>No olvides que todo el material se encuentra en:</a:t>
            </a:r>
            <a:r>
              <a:rPr lang="es-MX" dirty="0">
                <a:sym typeface="Wingdings" panose="05000000000000000000" pitchFamily="2" charset="2"/>
              </a:rPr>
              <a:t/>
            </a:r>
            <a:br>
              <a:rPr lang="es-MX" dirty="0">
                <a:sym typeface="Wingdings" panose="05000000000000000000" pitchFamily="2" charset="2"/>
              </a:rPr>
            </a:br>
            <a:r>
              <a:rPr lang="es-MX" dirty="0">
                <a:sym typeface="Wingdings" panose="05000000000000000000" pitchFamily="2" charset="2"/>
                <a:hlinkClick r:id="rId2"/>
              </a:rPr>
              <a:t>https://</a:t>
            </a:r>
            <a:r>
              <a:rPr lang="es-MX" dirty="0" smtClean="0">
                <a:sym typeface="Wingdings" panose="05000000000000000000" pitchFamily="2" charset="2"/>
                <a:hlinkClick r:id="rId2"/>
              </a:rPr>
              <a:t>github.com/DAFRELECTRONICS/CursoArduino</a:t>
            </a:r>
            <a:r>
              <a:rPr lang="es-MX" dirty="0" smtClean="0">
                <a:sym typeface="Wingdings" panose="05000000000000000000" pitchFamily="2" charset="2"/>
              </a:rPr>
              <a:t> </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054" y="359806"/>
            <a:ext cx="4320393" cy="3226960"/>
          </a:xfrm>
          <a:prstGeom prst="rect">
            <a:avLst/>
          </a:prstGeom>
        </p:spPr>
      </p:pic>
    </p:spTree>
    <p:extLst>
      <p:ext uri="{BB962C8B-B14F-4D97-AF65-F5344CB8AC3E}">
        <p14:creationId xmlns:p14="http://schemas.microsoft.com/office/powerpoint/2010/main" val="2645583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distingue a Arduino de otras tarjetas?</a:t>
            </a:r>
            <a:endParaRPr lang="es-MX" dirty="0"/>
          </a:p>
        </p:txBody>
      </p:sp>
      <p:sp>
        <p:nvSpPr>
          <p:cNvPr id="3" name="Marcador de contenido 2"/>
          <p:cNvSpPr>
            <a:spLocks noGrp="1"/>
          </p:cNvSpPr>
          <p:nvPr>
            <p:ph idx="1"/>
          </p:nvPr>
        </p:nvSpPr>
        <p:spPr>
          <a:xfrm>
            <a:off x="3869268" y="864108"/>
            <a:ext cx="7837628" cy="5120640"/>
          </a:xfrm>
        </p:spPr>
        <p:txBody>
          <a:bodyPr/>
          <a:lstStyle/>
          <a:p>
            <a:r>
              <a:rPr lang="es-MX" dirty="0"/>
              <a:t> </a:t>
            </a:r>
            <a:r>
              <a:rPr lang="es-MX" sz="3200" dirty="0"/>
              <a:t>La </a:t>
            </a:r>
            <a:r>
              <a:rPr lang="es-MX" sz="3200" dirty="0" smtClean="0"/>
              <a:t>filosofía </a:t>
            </a:r>
            <a:r>
              <a:rPr lang="es-MX" sz="3200" dirty="0"/>
              <a:t>OpenSource – </a:t>
            </a:r>
            <a:r>
              <a:rPr lang="es-MX" sz="3200" dirty="0" smtClean="0"/>
              <a:t>Código </a:t>
            </a:r>
            <a:r>
              <a:rPr lang="es-MX" sz="3200" dirty="0"/>
              <a:t>Abierto- que lo sustenta</a:t>
            </a:r>
          </a:p>
          <a:p>
            <a:r>
              <a:rPr lang="es-MX" sz="3200" dirty="0"/>
              <a:t> La comunidad formada a su alrededor</a:t>
            </a:r>
          </a:p>
          <a:p>
            <a:r>
              <a:rPr lang="es-MX" sz="3200" dirty="0"/>
              <a:t> La sencillez del lenguaje de programación</a:t>
            </a:r>
          </a:p>
          <a:p>
            <a:r>
              <a:rPr lang="es-MX" sz="3200" dirty="0"/>
              <a:t> El hardware de bajo costo</a:t>
            </a:r>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6053070" y="4351277"/>
            <a:ext cx="5205949" cy="2204873"/>
          </a:xfrm>
          <a:prstGeom prst="rect">
            <a:avLst/>
          </a:prstGeom>
        </p:spPr>
      </p:pic>
    </p:spTree>
    <p:extLst>
      <p:ext uri="{BB962C8B-B14F-4D97-AF65-F5344CB8AC3E}">
        <p14:creationId xmlns:p14="http://schemas.microsoft.com/office/powerpoint/2010/main" val="4275589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TM03457475[[fn=Marco]]</Template>
  <TotalTime>1512</TotalTime>
  <Words>5260</Words>
  <Application>Microsoft Office PowerPoint</Application>
  <PresentationFormat>Panorámica</PresentationFormat>
  <Paragraphs>548</Paragraphs>
  <Slides>80</Slides>
  <Notes>1</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80</vt:i4>
      </vt:variant>
    </vt:vector>
  </HeadingPairs>
  <TitlesOfParts>
    <vt:vector size="91" baseType="lpstr">
      <vt:lpstr>ＭＳ Ｐゴシック</vt:lpstr>
      <vt:lpstr>ＭＳ Ｐゴシック</vt:lpstr>
      <vt:lpstr>Arial</vt:lpstr>
      <vt:lpstr>Calibri</vt:lpstr>
      <vt:lpstr>Corbel</vt:lpstr>
      <vt:lpstr>HelveticaNeueLT Pro 77 BdCn</vt:lpstr>
      <vt:lpstr>Times New Roman</vt:lpstr>
      <vt:lpstr>TyponineSans Regular 18</vt:lpstr>
      <vt:lpstr>Wingdings</vt:lpstr>
      <vt:lpstr>Wingdings 2</vt:lpstr>
      <vt:lpstr>Marco</vt:lpstr>
      <vt:lpstr>Introducción a Arduino</vt:lpstr>
      <vt:lpstr>¿Qué es Arduino?</vt:lpstr>
      <vt:lpstr>¿Qué es Arduino?</vt:lpstr>
      <vt:lpstr>¿Qué es Arduino?</vt:lpstr>
      <vt:lpstr>¿Qué es Arduino?</vt:lpstr>
      <vt:lpstr>Un poco de historia…</vt:lpstr>
      <vt:lpstr>Un poco de historia…</vt:lpstr>
      <vt:lpstr>¿Para que se diseño?</vt:lpstr>
      <vt:lpstr>¿Qué distingue a Arduino de otras tarjetas?</vt:lpstr>
      <vt:lpstr>Modelos Arduino</vt:lpstr>
      <vt:lpstr>Pero ¿Cuál usaremos nosotros?</vt:lpstr>
      <vt:lpstr>Pero ¿Cuál usaremos nosotros?</vt:lpstr>
      <vt:lpstr>¿Qué es un Shield? </vt:lpstr>
      <vt:lpstr>Un poco de motivación por parte de Massimo Banzi</vt:lpstr>
      <vt:lpstr>El entorno de desarrollo Arduino</vt:lpstr>
      <vt:lpstr>Conexiones Arduino UNO</vt:lpstr>
      <vt:lpstr>Conexiones Arduino UNO</vt:lpstr>
      <vt:lpstr>Manipulación de salidas digitales</vt:lpstr>
      <vt:lpstr>Manipulación de salidas digitales</vt:lpstr>
      <vt:lpstr>Practiquemos un poco…</vt:lpstr>
      <vt:lpstr>Practica #1</vt:lpstr>
      <vt:lpstr>Practica #2</vt:lpstr>
      <vt:lpstr>Mezclando con ciclos repetitivos</vt:lpstr>
      <vt:lpstr>Leyendo entradas digitales</vt:lpstr>
      <vt:lpstr>Leyendo entradas digitales</vt:lpstr>
      <vt:lpstr>Practiquemos un poco…</vt:lpstr>
      <vt:lpstr>Practica #3</vt:lpstr>
      <vt:lpstr>Practica #4</vt:lpstr>
      <vt:lpstr>Material de repaso y apoyo</vt:lpstr>
      <vt:lpstr>Manipulación del PWM</vt:lpstr>
      <vt:lpstr>Manipulación del PWM</vt:lpstr>
      <vt:lpstr>Manipulación del PWM</vt:lpstr>
      <vt:lpstr>Practica sencilla sobre el PWM</vt:lpstr>
      <vt:lpstr>Manipulación del ADC</vt:lpstr>
      <vt:lpstr>Manipulación del ADC</vt:lpstr>
      <vt:lpstr>Practica sencilla con el ADC</vt:lpstr>
      <vt:lpstr>Utilización de un display de 7 segmentos multiplexado.</vt:lpstr>
      <vt:lpstr>Interrupciones</vt:lpstr>
      <vt:lpstr>Interrupciones</vt:lpstr>
      <vt:lpstr>Interrupciones</vt:lpstr>
      <vt:lpstr>Interrupciones</vt:lpstr>
      <vt:lpstr>Practica Interrupciones</vt:lpstr>
      <vt:lpstr>Practica Recreativa</vt:lpstr>
      <vt:lpstr>Practica Recreativa</vt:lpstr>
      <vt:lpstr>Comunicaciones digitales: Serial</vt:lpstr>
      <vt:lpstr>Comunicaciones digitales: Serial</vt:lpstr>
      <vt:lpstr>Practica: Serial y Visual Studio</vt:lpstr>
      <vt:lpstr>Uso de la memoria EEPROM</vt:lpstr>
      <vt:lpstr>Presentación de PowerPoint</vt:lpstr>
      <vt:lpstr>Practica: Guardar un byte en la EEPROM</vt:lpstr>
      <vt:lpstr>Controlando servos con Arduino</vt:lpstr>
      <vt:lpstr>Controlando servos con Arduino</vt:lpstr>
      <vt:lpstr>Practica “Barriendo servo”</vt:lpstr>
      <vt:lpstr>Manejando el LCD alfanumérico</vt:lpstr>
      <vt:lpstr>Comandos básicos para usar el LCD</vt:lpstr>
      <vt:lpstr>Practica “Hola mundo LCD”</vt:lpstr>
      <vt:lpstr>Practica “Poniendo todo junto”</vt:lpstr>
      <vt:lpstr>Comunicación I2C con Arduino</vt:lpstr>
      <vt:lpstr>Comandos disponibles para I2C</vt:lpstr>
      <vt:lpstr>Practica LCD mediante I2C</vt:lpstr>
      <vt:lpstr>Crear un mini chat a través de una red I2C (opcional)</vt:lpstr>
      <vt:lpstr>Teclado matricial</vt:lpstr>
      <vt:lpstr>Teclado matricial</vt:lpstr>
      <vt:lpstr>Practica: control de accesos</vt:lpstr>
      <vt:lpstr>Interrupción por Timer</vt:lpstr>
      <vt:lpstr>¿Cómo crear una interrupción por timer 0?</vt:lpstr>
      <vt:lpstr>Practica  “No nos llames, nosotros te llamamos”</vt:lpstr>
      <vt:lpstr>Uso del RTC Ds1307</vt:lpstr>
      <vt:lpstr>Practica con RTC DS1307</vt:lpstr>
      <vt:lpstr>Uso de una matriz de Led’s</vt:lpstr>
      <vt:lpstr>Practica con matriz 8x8</vt:lpstr>
      <vt:lpstr>Motores a Pasos</vt:lpstr>
      <vt:lpstr>Uso de la librería Stepper</vt:lpstr>
      <vt:lpstr>Practica con motor a PaP</vt:lpstr>
      <vt:lpstr>Miniaturiza tus proyectos con Attiny85</vt:lpstr>
      <vt:lpstr>Uso de los módulos RF</vt:lpstr>
      <vt:lpstr>Practica con los módulos RF </vt:lpstr>
      <vt:lpstr>Uso del receptor infrarrojo</vt:lpstr>
      <vt:lpstr>Practica control remoto</vt:lpstr>
      <vt:lpstr>Continuara…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Arduino</dc:title>
  <dc:creator>Daniel Fernández Raygoza</dc:creator>
  <cp:lastModifiedBy>Daniel Fernández Raygoza</cp:lastModifiedBy>
  <cp:revision>181</cp:revision>
  <dcterms:created xsi:type="dcterms:W3CDTF">2016-02-20T06:05:00Z</dcterms:created>
  <dcterms:modified xsi:type="dcterms:W3CDTF">2016-06-04T05:13:34Z</dcterms:modified>
</cp:coreProperties>
</file>